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6" r:id="rId6"/>
    <p:sldId id="260" r:id="rId7"/>
    <p:sldId id="261" r:id="rId8"/>
    <p:sldId id="262" r:id="rId9"/>
    <p:sldId id="263" r:id="rId10"/>
    <p:sldId id="264" r:id="rId11"/>
    <p:sldId id="265" r:id="rId12"/>
  </p:sldIdLst>
  <p:sldSz cx="9144000" cy="6858000" type="screen4x3"/>
  <p:notesSz cx="6797675" cy="992822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3" autoAdjust="0"/>
  </p:normalViewPr>
  <p:slideViewPr>
    <p:cSldViewPr>
      <p:cViewPr varScale="1">
        <p:scale>
          <a:sx n="125" d="100"/>
          <a:sy n="125" d="100"/>
        </p:scale>
        <p:origin x="81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088FB2B-F16D-4C8D-BA3E-C1000688B6CD}" type="datetimeFigureOut">
              <a:rPr lang="da-DK" smtClean="0"/>
              <a:t>28-06-2016</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A4D523C-4241-45CD-BB0F-BA71C6A41E24}" type="slidenum">
              <a:rPr lang="da-DK" smtClean="0"/>
              <a:t>‹nr.›</a:t>
            </a:fld>
            <a:endParaRPr lang="da-DK"/>
          </a:p>
        </p:txBody>
      </p:sp>
    </p:spTree>
    <p:extLst>
      <p:ext uri="{BB962C8B-B14F-4D97-AF65-F5344CB8AC3E}">
        <p14:creationId xmlns:p14="http://schemas.microsoft.com/office/powerpoint/2010/main" val="2932510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8A4D523C-4241-45CD-BB0F-BA71C6A41E24}" type="slidenum">
              <a:rPr lang="da-DK" smtClean="0"/>
              <a:t>1</a:t>
            </a:fld>
            <a:endParaRPr lang="da-DK"/>
          </a:p>
        </p:txBody>
      </p:sp>
    </p:spTree>
    <p:extLst>
      <p:ext uri="{BB962C8B-B14F-4D97-AF65-F5344CB8AC3E}">
        <p14:creationId xmlns:p14="http://schemas.microsoft.com/office/powerpoint/2010/main" val="121970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da-DK" smtClean="0"/>
              <a:t>Klik for at redigere i master</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7" name="Date Placeholder 6"/>
          <p:cNvSpPr>
            <a:spLocks noGrp="1"/>
          </p:cNvSpPr>
          <p:nvPr>
            <p:ph type="dt" sz="half" idx="10"/>
          </p:nvPr>
        </p:nvSpPr>
        <p:spPr/>
        <p:txBody>
          <a:bodyPr/>
          <a:lstStyle/>
          <a:p>
            <a:fld id="{A87088BD-888F-43B6-B9A8-503FC0817195}" type="datetimeFigureOut">
              <a:rPr lang="da-DK" smtClean="0"/>
              <a:t>28-06-2016</a:t>
            </a:fld>
            <a:endParaRPr lang="da-DK"/>
          </a:p>
        </p:txBody>
      </p:sp>
      <p:sp>
        <p:nvSpPr>
          <p:cNvPr id="8" name="Slide Number Placeholder 7"/>
          <p:cNvSpPr>
            <a:spLocks noGrp="1"/>
          </p:cNvSpPr>
          <p:nvPr>
            <p:ph type="sldNum" sz="quarter" idx="11"/>
          </p:nvPr>
        </p:nvSpPr>
        <p:spPr/>
        <p:txBody>
          <a:bodyPr/>
          <a:lstStyle/>
          <a:p>
            <a:fld id="{F4669D86-4D91-49C5-A5E2-CFA8F7206D96}" type="slidenum">
              <a:rPr lang="da-DK" smtClean="0"/>
              <a:t>‹nr.›</a:t>
            </a:fld>
            <a:endParaRPr lang="da-DK"/>
          </a:p>
        </p:txBody>
      </p:sp>
      <p:sp>
        <p:nvSpPr>
          <p:cNvPr id="9" name="Footer Placeholder 8"/>
          <p:cNvSpPr>
            <a:spLocks noGrp="1"/>
          </p:cNvSpPr>
          <p:nvPr>
            <p:ph type="ftr" sz="quarter" idx="12"/>
          </p:nvPr>
        </p:nvSpPr>
        <p:spPr/>
        <p:txBody>
          <a:bodyPr/>
          <a:lstStyle/>
          <a:p>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A87088BD-888F-43B6-B9A8-503FC0817195}" type="datetimeFigureOut">
              <a:rPr lang="da-DK" smtClean="0"/>
              <a:t>28-06-2016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4669D86-4D91-49C5-A5E2-CFA8F7206D96}"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A87088BD-888F-43B6-B9A8-503FC0817195}" type="datetimeFigureOut">
              <a:rPr lang="da-DK" smtClean="0"/>
              <a:t>28-06-2016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4669D86-4D91-49C5-A5E2-CFA8F7206D96}" type="slidenum">
              <a:rPr lang="da-DK" smtClean="0"/>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smtClean="0"/>
          </a:p>
        </p:txBody>
      </p:sp>
      <p:sp>
        <p:nvSpPr>
          <p:cNvPr id="4" name="Date Placeholder 3"/>
          <p:cNvSpPr>
            <a:spLocks noGrp="1"/>
          </p:cNvSpPr>
          <p:nvPr>
            <p:ph type="dt" sz="half" idx="10"/>
          </p:nvPr>
        </p:nvSpPr>
        <p:spPr/>
        <p:txBody>
          <a:bodyPr/>
          <a:lstStyle/>
          <a:p>
            <a:fld id="{A87088BD-888F-43B6-B9A8-503FC0817195}" type="datetimeFigureOut">
              <a:rPr lang="da-DK" smtClean="0"/>
              <a:t>28-06-2016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4669D86-4D91-49C5-A5E2-CFA8F7206D96}" type="slidenum">
              <a:rPr lang="da-DK" smtClean="0"/>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da-DK" smtClean="0"/>
              <a:t>Klik for at redigere i master</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A87088BD-888F-43B6-B9A8-503FC0817195}" type="datetimeFigureOut">
              <a:rPr lang="da-DK" smtClean="0"/>
              <a:t>28-06-2016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4669D86-4D91-49C5-A5E2-CFA8F7206D96}" type="slidenum">
              <a:rPr lang="da-DK" smtClean="0"/>
              <a:t>‹nr.›</a:t>
            </a:fld>
            <a:endParaRPr lang="da-DK"/>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smtClean="0"/>
          </a:p>
        </p:txBody>
      </p:sp>
      <p:sp>
        <p:nvSpPr>
          <p:cNvPr id="5" name="Date Placeholder 4"/>
          <p:cNvSpPr>
            <a:spLocks noGrp="1"/>
          </p:cNvSpPr>
          <p:nvPr>
            <p:ph type="dt" sz="half" idx="10"/>
          </p:nvPr>
        </p:nvSpPr>
        <p:spPr/>
        <p:txBody>
          <a:bodyPr/>
          <a:lstStyle/>
          <a:p>
            <a:fld id="{A87088BD-888F-43B6-B9A8-503FC0817195}" type="datetimeFigureOut">
              <a:rPr lang="da-DK" smtClean="0"/>
              <a:t>28-06-2016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F4669D86-4D91-49C5-A5E2-CFA8F7206D96}" type="slidenum">
              <a:rPr lang="da-DK" smtClean="0"/>
              <a:t>‹nr.›</a:t>
            </a:fld>
            <a:endParaRPr lang="da-DK"/>
          </a:p>
        </p:txBody>
      </p:sp>
      <p:sp>
        <p:nvSpPr>
          <p:cNvPr id="9" name="Content Placeholder 8"/>
          <p:cNvSpPr>
            <a:spLocks noGrp="1"/>
          </p:cNvSpPr>
          <p:nvPr>
            <p:ph sz="quarter" idx="13"/>
          </p:nvPr>
        </p:nvSpPr>
        <p:spPr>
          <a:xfrm>
            <a:off x="365760" y="1600200"/>
            <a:ext cx="4041648" cy="452628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7" name="Date Placeholder 6"/>
          <p:cNvSpPr>
            <a:spLocks noGrp="1"/>
          </p:cNvSpPr>
          <p:nvPr>
            <p:ph type="dt" sz="half" idx="10"/>
          </p:nvPr>
        </p:nvSpPr>
        <p:spPr/>
        <p:txBody>
          <a:bodyPr/>
          <a:lstStyle/>
          <a:p>
            <a:fld id="{A87088BD-888F-43B6-B9A8-503FC0817195}" type="datetimeFigureOut">
              <a:rPr lang="da-DK" smtClean="0"/>
              <a:t>28-06-2016</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F4669D86-4D91-49C5-A5E2-CFA8F7206D96}" type="slidenum">
              <a:rPr lang="da-DK" smtClean="0"/>
              <a:t>‹nr.›</a:t>
            </a:fld>
            <a:endParaRPr lang="da-DK"/>
          </a:p>
        </p:txBody>
      </p:sp>
      <p:sp>
        <p:nvSpPr>
          <p:cNvPr id="11" name="Content Placeholder 10"/>
          <p:cNvSpPr>
            <a:spLocks noGrp="1"/>
          </p:cNvSpPr>
          <p:nvPr>
            <p:ph sz="quarter" idx="13"/>
          </p:nvPr>
        </p:nvSpPr>
        <p:spPr>
          <a:xfrm>
            <a:off x="457200" y="2212848"/>
            <a:ext cx="4041648" cy="391363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A87088BD-888F-43B6-B9A8-503FC0817195}" type="datetimeFigureOut">
              <a:rPr lang="da-DK" smtClean="0"/>
              <a:t>28-06-2016</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F4669D86-4D91-49C5-A5E2-CFA8F7206D96}"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088BD-888F-43B6-B9A8-503FC0817195}" type="datetimeFigureOut">
              <a:rPr lang="da-DK" smtClean="0"/>
              <a:t>28-06-2016</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F4669D86-4D91-49C5-A5E2-CFA8F7206D96}"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da-DK" smtClean="0"/>
              <a:t>Klik for at redigere i master</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A87088BD-888F-43B6-B9A8-503FC0817195}" type="datetimeFigureOut">
              <a:rPr lang="da-DK" smtClean="0"/>
              <a:t>28-06-2016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F4669D86-4D91-49C5-A5E2-CFA8F7206D96}" type="slidenum">
              <a:rPr lang="da-DK" smtClean="0"/>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da-DK" smtClean="0"/>
              <a:t>Klik for at redigere i master</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A87088BD-888F-43B6-B9A8-503FC0817195}" type="datetimeFigureOut">
              <a:rPr lang="da-DK" smtClean="0"/>
              <a:t>28-06-2016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F4669D86-4D91-49C5-A5E2-CFA8F7206D96}" type="slidenum">
              <a:rPr lang="da-DK" smtClean="0"/>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da-DK" smtClean="0"/>
              <a:t>Klik for at redigere i master</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87088BD-888F-43B6-B9A8-503FC0817195}" type="datetimeFigureOut">
              <a:rPr lang="da-DK" smtClean="0"/>
              <a:t>28-06-2016</a:t>
            </a:fld>
            <a:endParaRPr lang="da-DK"/>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da-DK"/>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4669D86-4D91-49C5-A5E2-CFA8F7206D96}" type="slidenum">
              <a:rPr lang="da-DK" smtClean="0"/>
              <a:t>‹nr.›</a:t>
            </a:fld>
            <a:endParaRPr lang="da-DK"/>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03648" y="260648"/>
            <a:ext cx="6120680" cy="864096"/>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da-DK" sz="3100" b="1" dirty="0" smtClean="0"/>
              <a:t/>
            </a:r>
            <a:br>
              <a:rPr lang="da-DK" sz="3100" b="1" dirty="0" smtClean="0"/>
            </a:br>
            <a:r>
              <a:rPr lang="da-DK" sz="3100" b="1" dirty="0"/>
              <a:t/>
            </a:r>
            <a:br>
              <a:rPr lang="da-DK" sz="3100" b="1" dirty="0"/>
            </a:br>
            <a:r>
              <a:rPr lang="da-DK" sz="3100" b="1" dirty="0" smtClean="0"/>
              <a:t/>
            </a:r>
            <a:br>
              <a:rPr lang="da-DK" sz="3100" b="1" dirty="0" smtClean="0"/>
            </a:br>
            <a:r>
              <a:rPr lang="da-DK" sz="3100" b="1" dirty="0"/>
              <a:t/>
            </a:r>
            <a:br>
              <a:rPr lang="da-DK" sz="3100" b="1" dirty="0"/>
            </a:br>
            <a:r>
              <a:rPr lang="da-DK" sz="3100" b="1" dirty="0" smtClean="0"/>
              <a:t/>
            </a:r>
            <a:br>
              <a:rPr lang="da-DK" sz="3100" b="1" dirty="0" smtClean="0"/>
            </a:br>
            <a:r>
              <a:rPr lang="da-DK" sz="3100" b="1" dirty="0"/>
              <a:t/>
            </a:r>
            <a:br>
              <a:rPr lang="da-DK" sz="3100" b="1" dirty="0"/>
            </a:br>
            <a:r>
              <a:rPr lang="da-DK" sz="3100" b="1" dirty="0" smtClean="0"/>
              <a:t>Et folkesagn</a:t>
            </a:r>
            <a:r>
              <a:rPr lang="da-DK" sz="3100" dirty="0" smtClean="0"/>
              <a:t> </a:t>
            </a:r>
            <a:r>
              <a:rPr lang="da-DK" dirty="0" smtClean="0"/>
              <a:t/>
            </a:r>
            <a:br>
              <a:rPr lang="da-DK" dirty="0" smtClean="0"/>
            </a:br>
            <a:endParaRPr lang="da-DK" sz="2000" dirty="0"/>
          </a:p>
        </p:txBody>
      </p:sp>
      <p:sp>
        <p:nvSpPr>
          <p:cNvPr id="3" name="Undertitel 2"/>
          <p:cNvSpPr>
            <a:spLocks noGrp="1"/>
          </p:cNvSpPr>
          <p:nvPr>
            <p:ph type="subTitle" idx="1"/>
          </p:nvPr>
        </p:nvSpPr>
        <p:spPr>
          <a:xfrm>
            <a:off x="4788024" y="1496192"/>
            <a:ext cx="3312368" cy="5361808"/>
          </a:xfrm>
        </p:spPr>
        <p:txBody>
          <a:bodyPr>
            <a:noAutofit/>
          </a:bodyPr>
          <a:lstStyle/>
          <a:p>
            <a:pPr algn="l"/>
            <a:r>
              <a:rPr lang="da-DK" sz="1600" b="1" u="sng" dirty="0" smtClean="0"/>
              <a:t>Beskrivelse:</a:t>
            </a:r>
            <a:r>
              <a:rPr lang="da-DK" sz="1600" b="1" dirty="0" smtClean="0"/>
              <a:t> </a:t>
            </a:r>
          </a:p>
          <a:p>
            <a:pPr algn="l"/>
            <a:r>
              <a:rPr lang="da-DK" sz="1600" dirty="0"/>
              <a:t>K</a:t>
            </a:r>
            <a:r>
              <a:rPr lang="da-DK" sz="1600" dirty="0" smtClean="0"/>
              <a:t>lassisk Bournonville-ballet for hele familien med charmerende trolde og smukke elverpiger. Flot og eventyrlig scenografi. </a:t>
            </a:r>
          </a:p>
          <a:p>
            <a:pPr algn="l"/>
            <a:r>
              <a:rPr lang="da-DK" sz="1600" dirty="0" smtClean="0"/>
              <a:t/>
            </a:r>
            <a:br>
              <a:rPr lang="da-DK" sz="1600" dirty="0" smtClean="0"/>
            </a:br>
            <a:r>
              <a:rPr lang="da-DK" sz="1600" b="1" u="sng" dirty="0" smtClean="0"/>
              <a:t>Scene:</a:t>
            </a:r>
            <a:r>
              <a:rPr lang="da-DK" sz="1600" b="1" dirty="0" smtClean="0"/>
              <a:t> </a:t>
            </a:r>
            <a:r>
              <a:rPr lang="da-DK" sz="1600" dirty="0" smtClean="0"/>
              <a:t>Gamle Scene.</a:t>
            </a:r>
          </a:p>
          <a:p>
            <a:pPr algn="l"/>
            <a:r>
              <a:rPr lang="da-DK" sz="1600" dirty="0" smtClean="0"/>
              <a:t/>
            </a:r>
            <a:br>
              <a:rPr lang="da-DK" sz="1600" dirty="0" smtClean="0"/>
            </a:br>
            <a:r>
              <a:rPr lang="da-DK" sz="1600" b="1" u="sng" dirty="0" smtClean="0"/>
              <a:t>Bonusinfo</a:t>
            </a:r>
            <a:r>
              <a:rPr lang="da-DK" sz="1600" b="1" dirty="0" smtClean="0"/>
              <a:t>: </a:t>
            </a:r>
            <a:r>
              <a:rPr lang="da-DK" sz="1600" dirty="0" smtClean="0"/>
              <a:t>Fast </a:t>
            </a:r>
            <a:r>
              <a:rPr lang="da-DK" sz="1600" dirty="0"/>
              <a:t>i repertoiret som juleforestilling, hvis ikke Nøddeknækkeren spiller</a:t>
            </a:r>
            <a:r>
              <a:rPr lang="da-DK" sz="1600" dirty="0" smtClean="0"/>
              <a:t>. Kan komme på international turné men dette er meget omkostningsfuldt pga. scenografien og det store cast</a:t>
            </a:r>
            <a:endParaRPr lang="da-DK" sz="1600" dirty="0"/>
          </a:p>
          <a:p>
            <a:pPr algn="l"/>
            <a:endParaRPr lang="da-DK" sz="1600" dirty="0"/>
          </a:p>
          <a:p>
            <a:pPr algn="l"/>
            <a:r>
              <a:rPr lang="da-DK" sz="1600" b="1" u="sng" dirty="0" smtClean="0"/>
              <a:t>Indtægtspotentiale</a:t>
            </a:r>
            <a:r>
              <a:rPr lang="da-DK" sz="1600" b="1" dirty="0" smtClean="0"/>
              <a:t>: </a:t>
            </a:r>
            <a:r>
              <a:rPr lang="da-DK" sz="1600" dirty="0" smtClean="0"/>
              <a:t>$$$$</a:t>
            </a:r>
          </a:p>
          <a:p>
            <a:pPr algn="l"/>
            <a:endParaRPr lang="da-DK" sz="1600" u="sng" dirty="0"/>
          </a:p>
          <a:p>
            <a:pPr algn="l"/>
            <a:r>
              <a:rPr lang="da-DK" sz="1600" b="1" u="sng" dirty="0" smtClean="0"/>
              <a:t>Udgifter</a:t>
            </a:r>
            <a:r>
              <a:rPr lang="da-DK" sz="1600" b="1" dirty="0" smtClean="0"/>
              <a:t>: </a:t>
            </a:r>
            <a:r>
              <a:rPr lang="da-DK" sz="1600" dirty="0" smtClean="0"/>
              <a:t>$$$$</a:t>
            </a:r>
            <a:endParaRPr lang="da-DK" sz="1600" dirty="0"/>
          </a:p>
        </p:txBody>
      </p:sp>
      <p:sp>
        <p:nvSpPr>
          <p:cNvPr id="4" name="Tekstboks 3"/>
          <p:cNvSpPr txBox="1"/>
          <p:nvPr/>
        </p:nvSpPr>
        <p:spPr>
          <a:xfrm>
            <a:off x="1115616" y="1538783"/>
            <a:ext cx="2736304" cy="4770537"/>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a:t>
            </a:r>
            <a:r>
              <a:rPr lang="da-DK" sz="1600" b="1" u="sng" dirty="0">
                <a:solidFill>
                  <a:schemeClr val="bg1">
                    <a:lumMod val="50000"/>
                  </a:schemeClr>
                </a:solidFill>
                <a:latin typeface="+mj-lt"/>
              </a:rPr>
              <a:t>: </a:t>
            </a:r>
            <a:endParaRPr lang="da-DK" sz="1600" b="1" u="sng" dirty="0" smtClean="0">
              <a:solidFill>
                <a:schemeClr val="bg1">
                  <a:lumMod val="50000"/>
                </a:schemeClr>
              </a:solidFill>
              <a:latin typeface="+mj-lt"/>
            </a:endParaRPr>
          </a:p>
          <a:p>
            <a:r>
              <a:rPr lang="da-DK" sz="1600" dirty="0" smtClean="0">
                <a:solidFill>
                  <a:schemeClr val="bg1">
                    <a:lumMod val="50000"/>
                  </a:schemeClr>
                </a:solidFill>
                <a:latin typeface="+mj-lt"/>
              </a:rPr>
              <a:t>Den </a:t>
            </a:r>
            <a:r>
              <a:rPr lang="da-DK" sz="1600" dirty="0">
                <a:solidFill>
                  <a:schemeClr val="bg1">
                    <a:lumMod val="50000"/>
                  </a:schemeClr>
                </a:solidFill>
                <a:latin typeface="+mj-lt"/>
              </a:rPr>
              <a:t>unge Junker Ove er forlovet med den viltre Birthe fra den </a:t>
            </a:r>
            <a:r>
              <a:rPr lang="da-DK" sz="1600" dirty="0" smtClean="0">
                <a:solidFill>
                  <a:schemeClr val="bg1">
                    <a:lumMod val="50000"/>
                  </a:schemeClr>
                </a:solidFill>
                <a:latin typeface="+mj-lt"/>
              </a:rPr>
              <a:t>fornemme herregård, </a:t>
            </a:r>
            <a:r>
              <a:rPr lang="da-DK" sz="1600" dirty="0">
                <a:solidFill>
                  <a:schemeClr val="bg1">
                    <a:lumMod val="50000"/>
                  </a:schemeClr>
                </a:solidFill>
                <a:latin typeface="+mj-lt"/>
              </a:rPr>
              <a:t>men forelsker sig i milde Hilda, der er vokset op hos troldene i højen. Det viser sig, at de to piger er blevet forbyttet ved fødslen, og at det i virkeligheden er Birthe, der er troldeunge. Junker Ove </a:t>
            </a:r>
            <a:r>
              <a:rPr lang="da-DK" sz="1600" dirty="0" smtClean="0">
                <a:solidFill>
                  <a:schemeClr val="bg1">
                    <a:lumMod val="50000"/>
                  </a:schemeClr>
                </a:solidFill>
                <a:latin typeface="+mj-lt"/>
              </a:rPr>
              <a:t>må kæmpe hårdt </a:t>
            </a:r>
            <a:r>
              <a:rPr lang="da-DK" sz="1600" dirty="0">
                <a:solidFill>
                  <a:schemeClr val="bg1">
                    <a:lumMod val="50000"/>
                  </a:schemeClr>
                </a:solidFill>
                <a:latin typeface="+mj-lt"/>
              </a:rPr>
              <a:t>for sin elskede, og først efter elverpigerne næsten har danset ham fra forstanden, kan de to forenes i brudevalsen i den lyse sommernat.</a:t>
            </a:r>
          </a:p>
        </p:txBody>
      </p:sp>
    </p:spTree>
    <p:extLst>
      <p:ext uri="{BB962C8B-B14F-4D97-AF65-F5344CB8AC3E}">
        <p14:creationId xmlns:p14="http://schemas.microsoft.com/office/powerpoint/2010/main" val="3684897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404664"/>
            <a:ext cx="6912768" cy="648072"/>
          </a:xfrm>
        </p:spPr>
        <p:style>
          <a:lnRef idx="2">
            <a:schemeClr val="accent5"/>
          </a:lnRef>
          <a:fillRef idx="1">
            <a:schemeClr val="lt1"/>
          </a:fillRef>
          <a:effectRef idx="0">
            <a:schemeClr val="accent5"/>
          </a:effectRef>
          <a:fontRef idx="minor">
            <a:schemeClr val="dk1"/>
          </a:fontRef>
        </p:style>
        <p:txBody>
          <a:bodyPr/>
          <a:lstStyle/>
          <a:p>
            <a:r>
              <a:rPr lang="da-DK" sz="4800" b="1" dirty="0" smtClean="0">
                <a:effectLst/>
              </a:rPr>
              <a:t/>
            </a:r>
            <a:br>
              <a:rPr lang="da-DK" sz="4800" b="1" dirty="0" smtClean="0">
                <a:effectLst/>
              </a:rPr>
            </a:br>
            <a:r>
              <a:rPr lang="da-DK" dirty="0">
                <a:effectLst/>
              </a:rPr>
              <a:t/>
            </a:r>
            <a:br>
              <a:rPr lang="da-DK" dirty="0">
                <a:effectLst/>
              </a:rPr>
            </a:br>
            <a:r>
              <a:rPr lang="da-DK" sz="2800" b="1" dirty="0">
                <a:effectLst/>
              </a:rPr>
              <a:t>Jord, luft, ild, vand</a:t>
            </a:r>
            <a:endParaRPr lang="da-DK" sz="2800" dirty="0"/>
          </a:p>
        </p:txBody>
      </p:sp>
      <p:sp>
        <p:nvSpPr>
          <p:cNvPr id="3" name="Pladsholder til indhold 2"/>
          <p:cNvSpPr>
            <a:spLocks noGrp="1"/>
          </p:cNvSpPr>
          <p:nvPr>
            <p:ph idx="1"/>
          </p:nvPr>
        </p:nvSpPr>
        <p:spPr>
          <a:xfrm>
            <a:off x="4716016" y="1484784"/>
            <a:ext cx="3250704" cy="4137323"/>
          </a:xfrm>
        </p:spPr>
        <p:txBody>
          <a:bodyPr>
            <a:normAutofit fontScale="92500" lnSpcReduction="20000"/>
          </a:bodyPr>
          <a:lstStyle/>
          <a:p>
            <a:pPr marL="0" indent="0">
              <a:buNone/>
            </a:pPr>
            <a:r>
              <a:rPr lang="da-DK" sz="1700" b="1" u="sng" dirty="0"/>
              <a:t>Beskrivelse:</a:t>
            </a:r>
            <a:r>
              <a:rPr lang="da-DK" sz="1700" b="1" dirty="0"/>
              <a:t> </a:t>
            </a:r>
            <a:r>
              <a:rPr lang="da-DK" sz="1700" dirty="0"/>
              <a:t>Ny nordisk </a:t>
            </a:r>
            <a:r>
              <a:rPr lang="da-DK" sz="1700" dirty="0" smtClean="0"/>
              <a:t>koreografi. </a:t>
            </a:r>
            <a:r>
              <a:rPr lang="da-DK" sz="1700" dirty="0" err="1" smtClean="0"/>
              <a:t>Coproduktion</a:t>
            </a:r>
            <a:r>
              <a:rPr lang="da-DK" sz="1700" dirty="0" smtClean="0"/>
              <a:t> mellem </a:t>
            </a:r>
            <a:r>
              <a:rPr lang="da-DK" sz="1700" dirty="0"/>
              <a:t>fire af nordens bedste </a:t>
            </a:r>
            <a:r>
              <a:rPr lang="da-DK" sz="1700" dirty="0" smtClean="0"/>
              <a:t>koreografer, der </a:t>
            </a:r>
            <a:r>
              <a:rPr lang="da-DK" sz="1700" dirty="0"/>
              <a:t>udfordrer sig selv og balletdanserne i et abstrakt værk med </a:t>
            </a:r>
            <a:r>
              <a:rPr lang="da-DK" sz="1700" dirty="0" err="1"/>
              <a:t>nykomponeret</a:t>
            </a:r>
            <a:r>
              <a:rPr lang="da-DK" sz="1700" dirty="0"/>
              <a:t> musik. </a:t>
            </a:r>
            <a:endParaRPr lang="da-DK" sz="1700" dirty="0" smtClean="0"/>
          </a:p>
          <a:p>
            <a:pPr marL="0" indent="0">
              <a:buNone/>
            </a:pPr>
            <a:endParaRPr lang="da-DK" sz="1700" dirty="0"/>
          </a:p>
          <a:p>
            <a:pPr marL="0" indent="0">
              <a:buNone/>
            </a:pPr>
            <a:r>
              <a:rPr lang="da-DK" sz="1700" b="1" u="sng" dirty="0"/>
              <a:t>Scene:</a:t>
            </a:r>
            <a:r>
              <a:rPr lang="da-DK" sz="1700" b="1" dirty="0"/>
              <a:t> </a:t>
            </a:r>
            <a:r>
              <a:rPr lang="da-DK" sz="1700" dirty="0" smtClean="0"/>
              <a:t>A-salen på Gamle Scene</a:t>
            </a:r>
          </a:p>
          <a:p>
            <a:pPr marL="0" indent="0">
              <a:buNone/>
            </a:pPr>
            <a:endParaRPr lang="da-DK" sz="1700" dirty="0"/>
          </a:p>
          <a:p>
            <a:pPr marL="0" indent="0">
              <a:buNone/>
            </a:pPr>
            <a:r>
              <a:rPr lang="da-DK" sz="1700" b="1" u="sng" dirty="0"/>
              <a:t>Bonusinfo</a:t>
            </a:r>
            <a:r>
              <a:rPr lang="da-DK" sz="1700" b="1" dirty="0"/>
              <a:t>: </a:t>
            </a:r>
            <a:r>
              <a:rPr lang="da-DK" sz="1700" dirty="0"/>
              <a:t>Spiller kun 5 </a:t>
            </a:r>
            <a:r>
              <a:rPr lang="da-DK" sz="1700" dirty="0" smtClean="0"/>
              <a:t>gange. Nye udfordringer for balletensemblet.</a:t>
            </a:r>
            <a:endParaRPr lang="da-DK" sz="1700" dirty="0"/>
          </a:p>
          <a:p>
            <a:pPr marL="0" indent="0">
              <a:buNone/>
            </a:pPr>
            <a:endParaRPr lang="da-DK" sz="1700" dirty="0"/>
          </a:p>
          <a:p>
            <a:pPr marL="0" indent="0">
              <a:buNone/>
            </a:pPr>
            <a:r>
              <a:rPr lang="da-DK" sz="1700" b="1" u="sng" dirty="0"/>
              <a:t>Indtægtspotentiale</a:t>
            </a:r>
            <a:r>
              <a:rPr lang="da-DK" sz="1700" b="1" dirty="0" smtClean="0"/>
              <a:t>: </a:t>
            </a:r>
            <a:r>
              <a:rPr lang="da-DK" sz="1700" dirty="0" smtClean="0"/>
              <a:t>$</a:t>
            </a:r>
            <a:endParaRPr lang="da-DK" sz="1700" dirty="0"/>
          </a:p>
          <a:p>
            <a:pPr marL="0" indent="0">
              <a:buNone/>
            </a:pPr>
            <a:endParaRPr lang="da-DK" sz="1700" dirty="0" smtClean="0"/>
          </a:p>
          <a:p>
            <a:pPr marL="0" indent="0">
              <a:buNone/>
            </a:pPr>
            <a:r>
              <a:rPr lang="da-DK" sz="1700" b="1" u="sng" dirty="0" smtClean="0"/>
              <a:t>Udgifter</a:t>
            </a:r>
            <a:r>
              <a:rPr lang="da-DK" sz="1700" b="1" dirty="0" smtClean="0"/>
              <a:t>: </a:t>
            </a:r>
            <a:r>
              <a:rPr lang="da-DK" sz="1700" dirty="0" smtClean="0"/>
              <a:t>$$</a:t>
            </a:r>
            <a:endParaRPr lang="da-DK" sz="1700" dirty="0"/>
          </a:p>
          <a:p>
            <a:pPr marL="0" indent="0">
              <a:buNone/>
            </a:pPr>
            <a:endParaRPr lang="da-DK" dirty="0"/>
          </a:p>
        </p:txBody>
      </p:sp>
      <p:sp>
        <p:nvSpPr>
          <p:cNvPr id="4" name="Tekstboks 3"/>
          <p:cNvSpPr txBox="1"/>
          <p:nvPr/>
        </p:nvSpPr>
        <p:spPr>
          <a:xfrm>
            <a:off x="971600" y="1556792"/>
            <a:ext cx="3384375" cy="2308324"/>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dirty="0" smtClean="0">
                <a:solidFill>
                  <a:schemeClr val="bg1">
                    <a:lumMod val="50000"/>
                  </a:schemeClr>
                </a:solidFill>
                <a:latin typeface="+mj-lt"/>
              </a:rPr>
              <a:t>Inspireret af grundelementerne vand</a:t>
            </a:r>
            <a:r>
              <a:rPr lang="da-DK" sz="1600" dirty="0">
                <a:solidFill>
                  <a:schemeClr val="bg1">
                    <a:lumMod val="50000"/>
                  </a:schemeClr>
                </a:solidFill>
                <a:latin typeface="+mj-lt"/>
              </a:rPr>
              <a:t>, </a:t>
            </a:r>
            <a:r>
              <a:rPr lang="da-DK" sz="1600" dirty="0" smtClean="0">
                <a:solidFill>
                  <a:schemeClr val="bg1">
                    <a:lumMod val="50000"/>
                  </a:schemeClr>
                </a:solidFill>
                <a:latin typeface="+mj-lt"/>
              </a:rPr>
              <a:t>luft</a:t>
            </a:r>
            <a:r>
              <a:rPr lang="da-DK" sz="1600" dirty="0">
                <a:solidFill>
                  <a:schemeClr val="bg1">
                    <a:lumMod val="50000"/>
                  </a:schemeClr>
                </a:solidFill>
                <a:latin typeface="+mj-lt"/>
              </a:rPr>
              <a:t>, </a:t>
            </a:r>
            <a:r>
              <a:rPr lang="da-DK" sz="1600" dirty="0" smtClean="0">
                <a:solidFill>
                  <a:schemeClr val="bg1">
                    <a:lumMod val="50000"/>
                  </a:schemeClr>
                </a:solidFill>
                <a:latin typeface="+mj-lt"/>
              </a:rPr>
              <a:t>ild </a:t>
            </a:r>
            <a:r>
              <a:rPr lang="da-DK" sz="1600" dirty="0">
                <a:solidFill>
                  <a:schemeClr val="bg1">
                    <a:lumMod val="50000"/>
                  </a:schemeClr>
                </a:solidFill>
                <a:latin typeface="+mj-lt"/>
              </a:rPr>
              <a:t>og j</a:t>
            </a:r>
            <a:r>
              <a:rPr lang="da-DK" sz="1600" dirty="0" smtClean="0">
                <a:solidFill>
                  <a:schemeClr val="bg1">
                    <a:lumMod val="50000"/>
                  </a:schemeClr>
                </a:solidFill>
                <a:latin typeface="+mj-lt"/>
              </a:rPr>
              <a:t>ord, </a:t>
            </a:r>
            <a:r>
              <a:rPr lang="da-DK" sz="1600" dirty="0">
                <a:solidFill>
                  <a:schemeClr val="bg1">
                    <a:lumMod val="50000"/>
                  </a:schemeClr>
                </a:solidFill>
                <a:latin typeface="+mj-lt"/>
              </a:rPr>
              <a:t>har de fire nordiske koreografer Louise Midjord, Jo Strømgren, Helena </a:t>
            </a:r>
            <a:r>
              <a:rPr lang="da-DK" sz="1600" dirty="0" err="1">
                <a:solidFill>
                  <a:schemeClr val="bg1">
                    <a:lumMod val="50000"/>
                  </a:schemeClr>
                </a:solidFill>
                <a:latin typeface="+mj-lt"/>
              </a:rPr>
              <a:t>Franzén</a:t>
            </a:r>
            <a:r>
              <a:rPr lang="da-DK" sz="1600" dirty="0">
                <a:solidFill>
                  <a:schemeClr val="bg1">
                    <a:lumMod val="50000"/>
                  </a:schemeClr>
                </a:solidFill>
                <a:latin typeface="+mj-lt"/>
              </a:rPr>
              <a:t> og Jorma </a:t>
            </a:r>
            <a:r>
              <a:rPr lang="da-DK" sz="1600" dirty="0" err="1">
                <a:solidFill>
                  <a:schemeClr val="bg1">
                    <a:lumMod val="50000"/>
                  </a:schemeClr>
                </a:solidFill>
                <a:latin typeface="+mj-lt"/>
              </a:rPr>
              <a:t>Uotinen</a:t>
            </a:r>
            <a:r>
              <a:rPr lang="da-DK" sz="1600" dirty="0">
                <a:solidFill>
                  <a:schemeClr val="bg1">
                    <a:lumMod val="50000"/>
                  </a:schemeClr>
                </a:solidFill>
                <a:latin typeface="+mj-lt"/>
              </a:rPr>
              <a:t> skabt fire vidt forskellige værker til Den </a:t>
            </a:r>
            <a:r>
              <a:rPr lang="da-DK" sz="1600" dirty="0" smtClean="0">
                <a:solidFill>
                  <a:schemeClr val="bg1">
                    <a:lumMod val="50000"/>
                  </a:schemeClr>
                </a:solidFill>
                <a:latin typeface="+mj-lt"/>
              </a:rPr>
              <a:t>Kongelige </a:t>
            </a:r>
            <a:r>
              <a:rPr lang="da-DK" sz="1600" dirty="0">
                <a:solidFill>
                  <a:schemeClr val="bg1">
                    <a:lumMod val="50000"/>
                  </a:schemeClr>
                </a:solidFill>
                <a:latin typeface="+mj-lt"/>
              </a:rPr>
              <a:t>Ballet.</a:t>
            </a:r>
          </a:p>
          <a:p>
            <a:r>
              <a:rPr lang="da-DK" sz="1600" dirty="0" smtClean="0">
                <a:solidFill>
                  <a:schemeClr val="bg1">
                    <a:lumMod val="50000"/>
                  </a:schemeClr>
                </a:solidFill>
                <a:latin typeface="+mj-lt"/>
              </a:rPr>
              <a:t> </a:t>
            </a:r>
            <a:endParaRPr lang="da-DK" sz="1600" dirty="0">
              <a:solidFill>
                <a:schemeClr val="bg1">
                  <a:lumMod val="50000"/>
                </a:schemeClr>
              </a:solidFill>
              <a:latin typeface="+mj-lt"/>
            </a:endParaRPr>
          </a:p>
        </p:txBody>
      </p:sp>
    </p:spTree>
    <p:extLst>
      <p:ext uri="{BB962C8B-B14F-4D97-AF65-F5344CB8AC3E}">
        <p14:creationId xmlns:p14="http://schemas.microsoft.com/office/powerpoint/2010/main" val="763244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75656" y="332656"/>
            <a:ext cx="6624736" cy="720080"/>
          </a:xfrm>
        </p:spPr>
        <p:style>
          <a:lnRef idx="2">
            <a:schemeClr val="accent5"/>
          </a:lnRef>
          <a:fillRef idx="1">
            <a:schemeClr val="lt1"/>
          </a:fillRef>
          <a:effectRef idx="0">
            <a:schemeClr val="accent5"/>
          </a:effectRef>
          <a:fontRef idx="minor">
            <a:schemeClr val="dk1"/>
          </a:fontRef>
        </p:style>
        <p:txBody>
          <a:bodyPr/>
          <a:lstStyle/>
          <a:p>
            <a:r>
              <a:rPr lang="da-DK" dirty="0">
                <a:effectLst/>
              </a:rPr>
              <a:t/>
            </a:r>
            <a:br>
              <a:rPr lang="da-DK" dirty="0">
                <a:effectLst/>
              </a:rPr>
            </a:br>
            <a:r>
              <a:rPr lang="da-DK" sz="2800" b="1" dirty="0">
                <a:effectLst/>
              </a:rPr>
              <a:t>Hübberiet</a:t>
            </a:r>
            <a:endParaRPr lang="da-DK" sz="2800" dirty="0"/>
          </a:p>
        </p:txBody>
      </p:sp>
      <p:sp>
        <p:nvSpPr>
          <p:cNvPr id="3" name="Pladsholder til indhold 2"/>
          <p:cNvSpPr>
            <a:spLocks noGrp="1"/>
          </p:cNvSpPr>
          <p:nvPr>
            <p:ph idx="1"/>
          </p:nvPr>
        </p:nvSpPr>
        <p:spPr>
          <a:xfrm>
            <a:off x="4932040" y="1628801"/>
            <a:ext cx="3322712" cy="4320480"/>
          </a:xfrm>
        </p:spPr>
        <p:txBody>
          <a:bodyPr>
            <a:normAutofit lnSpcReduction="10000"/>
          </a:bodyPr>
          <a:lstStyle/>
          <a:p>
            <a:pPr marL="0" indent="0">
              <a:buNone/>
            </a:pPr>
            <a:r>
              <a:rPr lang="da-DK" sz="1600" b="1" u="sng" dirty="0"/>
              <a:t>Beskrivelse:</a:t>
            </a:r>
            <a:r>
              <a:rPr lang="da-DK" sz="1600" b="1" dirty="0"/>
              <a:t> </a:t>
            </a:r>
            <a:r>
              <a:rPr lang="da-DK" sz="1600" dirty="0"/>
              <a:t>Tre underholdende aftener med hver sit tema, hvor Nikolaj Hübbe er vært, og der er inspirerende gæster. Der vises uddrag fra Den Kongelige Ballets repertoire</a:t>
            </a:r>
            <a:r>
              <a:rPr lang="da-DK" sz="1600" dirty="0" smtClean="0"/>
              <a:t>.</a:t>
            </a:r>
          </a:p>
          <a:p>
            <a:pPr marL="0" indent="0">
              <a:buNone/>
            </a:pPr>
            <a:endParaRPr lang="da-DK" sz="1600" dirty="0"/>
          </a:p>
          <a:p>
            <a:pPr marL="0" indent="0">
              <a:buNone/>
            </a:pPr>
            <a:r>
              <a:rPr lang="da-DK" sz="1600" b="1" u="sng" dirty="0"/>
              <a:t>Scene:</a:t>
            </a:r>
            <a:r>
              <a:rPr lang="da-DK" sz="1600" b="1" dirty="0"/>
              <a:t> </a:t>
            </a:r>
            <a:r>
              <a:rPr lang="da-DK" sz="1600" dirty="0"/>
              <a:t>Gamle Scene. </a:t>
            </a:r>
            <a:endParaRPr lang="da-DK" sz="1600" dirty="0" smtClean="0"/>
          </a:p>
          <a:p>
            <a:pPr marL="0" indent="0">
              <a:buNone/>
            </a:pPr>
            <a:endParaRPr lang="da-DK" sz="1600" dirty="0"/>
          </a:p>
          <a:p>
            <a:pPr marL="0" indent="0">
              <a:buNone/>
            </a:pPr>
            <a:r>
              <a:rPr lang="da-DK" sz="1600" b="1" u="sng" dirty="0"/>
              <a:t>Bonusinfo</a:t>
            </a:r>
            <a:r>
              <a:rPr lang="da-DK" sz="1600" b="1" dirty="0"/>
              <a:t>: </a:t>
            </a:r>
            <a:r>
              <a:rPr lang="da-DK" sz="1600" dirty="0"/>
              <a:t>Enhedspris på </a:t>
            </a:r>
            <a:r>
              <a:rPr lang="da-DK" sz="1600" dirty="0" smtClean="0"/>
              <a:t>250 </a:t>
            </a:r>
            <a:r>
              <a:rPr lang="da-DK" sz="1600" dirty="0"/>
              <a:t>kr. </a:t>
            </a:r>
            <a:r>
              <a:rPr lang="da-DK" sz="1600" dirty="0" smtClean="0"/>
              <a:t>i </a:t>
            </a:r>
            <a:r>
              <a:rPr lang="da-DK" sz="1600" dirty="0"/>
              <a:t>hele salen. Skal tiltrække nye </a:t>
            </a:r>
            <a:r>
              <a:rPr lang="da-DK" sz="1600" dirty="0" smtClean="0"/>
              <a:t>publikummer.</a:t>
            </a:r>
          </a:p>
          <a:p>
            <a:pPr marL="0" indent="0">
              <a:buNone/>
            </a:pPr>
            <a:endParaRPr lang="da-DK" sz="1600" dirty="0"/>
          </a:p>
          <a:p>
            <a:pPr marL="0" indent="0">
              <a:buNone/>
            </a:pPr>
            <a:r>
              <a:rPr lang="da-DK" sz="1600" b="1" u="sng" dirty="0"/>
              <a:t>Indtægtspotentiale</a:t>
            </a:r>
            <a:r>
              <a:rPr lang="da-DK" sz="1600" b="1" dirty="0" smtClean="0"/>
              <a:t>: </a:t>
            </a:r>
            <a:r>
              <a:rPr lang="da-DK" sz="1600" dirty="0" smtClean="0"/>
              <a:t>$</a:t>
            </a:r>
          </a:p>
          <a:p>
            <a:pPr marL="0" indent="0">
              <a:buNone/>
            </a:pPr>
            <a:endParaRPr lang="da-DK" sz="1600" u="sng" dirty="0"/>
          </a:p>
          <a:p>
            <a:pPr marL="0" indent="0">
              <a:buNone/>
            </a:pPr>
            <a:r>
              <a:rPr lang="da-DK" sz="1600" b="1" u="sng" dirty="0" smtClean="0"/>
              <a:t>Udgifter:</a:t>
            </a:r>
            <a:r>
              <a:rPr lang="da-DK" sz="1600" b="1" dirty="0" smtClean="0"/>
              <a:t> </a:t>
            </a:r>
            <a:r>
              <a:rPr lang="da-DK" sz="1600" dirty="0" smtClean="0"/>
              <a:t>$</a:t>
            </a:r>
            <a:endParaRPr lang="da-DK" sz="1600" dirty="0"/>
          </a:p>
          <a:p>
            <a:pPr marL="0" indent="0">
              <a:buNone/>
            </a:pPr>
            <a:endParaRPr lang="da-DK" sz="2000" dirty="0"/>
          </a:p>
        </p:txBody>
      </p:sp>
      <p:sp>
        <p:nvSpPr>
          <p:cNvPr id="4" name="Tekstboks 3"/>
          <p:cNvSpPr txBox="1"/>
          <p:nvPr/>
        </p:nvSpPr>
        <p:spPr>
          <a:xfrm>
            <a:off x="683568" y="1700808"/>
            <a:ext cx="3456384" cy="4031873"/>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b="1" dirty="0" smtClean="0">
                <a:solidFill>
                  <a:schemeClr val="bg1">
                    <a:lumMod val="50000"/>
                  </a:schemeClr>
                </a:solidFill>
                <a:latin typeface="+mj-lt"/>
              </a:rPr>
              <a:t>Aften nr. 1: FORFÆNGELIGHED </a:t>
            </a:r>
            <a:endParaRPr lang="da-DK" sz="1600" b="1" dirty="0">
              <a:solidFill>
                <a:schemeClr val="bg1">
                  <a:lumMod val="50000"/>
                </a:schemeClr>
              </a:solidFill>
              <a:latin typeface="+mj-lt"/>
            </a:endParaRPr>
          </a:p>
          <a:p>
            <a:r>
              <a:rPr lang="da-DK" sz="1600" dirty="0" smtClean="0">
                <a:solidFill>
                  <a:schemeClr val="bg1">
                    <a:lumMod val="50000"/>
                  </a:schemeClr>
                </a:solidFill>
                <a:latin typeface="+mj-lt"/>
              </a:rPr>
              <a:t>Ballet</a:t>
            </a:r>
            <a:r>
              <a:rPr lang="da-DK" sz="1600" dirty="0">
                <a:solidFill>
                  <a:schemeClr val="bg1">
                    <a:lumMod val="50000"/>
                  </a:schemeClr>
                </a:solidFill>
                <a:latin typeface="+mj-lt"/>
              </a:rPr>
              <a:t>: Uddrag af </a:t>
            </a:r>
            <a:r>
              <a:rPr lang="da-DK" sz="1600" i="1" dirty="0">
                <a:solidFill>
                  <a:schemeClr val="bg1">
                    <a:lumMod val="50000"/>
                  </a:schemeClr>
                </a:solidFill>
                <a:latin typeface="+mj-lt"/>
              </a:rPr>
              <a:t>I Føling</a:t>
            </a:r>
            <a:r>
              <a:rPr lang="da-DK" sz="1600" dirty="0">
                <a:solidFill>
                  <a:schemeClr val="bg1">
                    <a:lumMod val="50000"/>
                  </a:schemeClr>
                </a:solidFill>
                <a:latin typeface="+mj-lt"/>
              </a:rPr>
              <a:t>, </a:t>
            </a:r>
            <a:r>
              <a:rPr lang="da-DK" sz="1600" i="1" dirty="0">
                <a:solidFill>
                  <a:schemeClr val="bg1">
                    <a:lumMod val="50000"/>
                  </a:schemeClr>
                </a:solidFill>
                <a:latin typeface="+mj-lt"/>
              </a:rPr>
              <a:t>Svanesøen</a:t>
            </a:r>
            <a:r>
              <a:rPr lang="da-DK" sz="1600" dirty="0">
                <a:solidFill>
                  <a:schemeClr val="bg1">
                    <a:lumMod val="50000"/>
                  </a:schemeClr>
                </a:solidFill>
                <a:latin typeface="+mj-lt"/>
              </a:rPr>
              <a:t> og </a:t>
            </a:r>
            <a:r>
              <a:rPr lang="da-DK" sz="1600" i="1" dirty="0">
                <a:solidFill>
                  <a:schemeClr val="bg1">
                    <a:lumMod val="50000"/>
                  </a:schemeClr>
                </a:solidFill>
                <a:latin typeface="+mj-lt"/>
              </a:rPr>
              <a:t>Narcissum</a:t>
            </a:r>
            <a:r>
              <a:rPr lang="da-DK" sz="1600" dirty="0">
                <a:solidFill>
                  <a:schemeClr val="bg1">
                    <a:lumMod val="50000"/>
                  </a:schemeClr>
                </a:solidFill>
                <a:latin typeface="+mj-lt"/>
              </a:rPr>
              <a:t>, ny koreografi af Adam Lüders, </a:t>
            </a:r>
            <a:r>
              <a:rPr lang="da-DK" sz="1600" i="1" dirty="0">
                <a:solidFill>
                  <a:schemeClr val="bg1">
                    <a:lumMod val="50000"/>
                  </a:schemeClr>
                </a:solidFill>
                <a:latin typeface="+mj-lt"/>
              </a:rPr>
              <a:t>Ægget</a:t>
            </a:r>
          </a:p>
          <a:p>
            <a:r>
              <a:rPr lang="da-DK" sz="1600" dirty="0">
                <a:solidFill>
                  <a:schemeClr val="bg1">
                    <a:lumMod val="50000"/>
                  </a:schemeClr>
                </a:solidFill>
                <a:latin typeface="+mj-lt"/>
              </a:rPr>
              <a:t> </a:t>
            </a:r>
          </a:p>
          <a:p>
            <a:r>
              <a:rPr lang="da-DK" sz="1600" b="1" dirty="0" smtClean="0">
                <a:solidFill>
                  <a:schemeClr val="bg1">
                    <a:lumMod val="50000"/>
                  </a:schemeClr>
                </a:solidFill>
                <a:latin typeface="+mj-lt"/>
              </a:rPr>
              <a:t>Aften nr. 2:PASSION </a:t>
            </a:r>
            <a:endParaRPr lang="da-DK" sz="1600" b="1" dirty="0">
              <a:solidFill>
                <a:schemeClr val="bg1">
                  <a:lumMod val="50000"/>
                </a:schemeClr>
              </a:solidFill>
              <a:latin typeface="+mj-lt"/>
            </a:endParaRPr>
          </a:p>
          <a:p>
            <a:r>
              <a:rPr lang="da-DK" sz="1600" dirty="0" smtClean="0">
                <a:solidFill>
                  <a:schemeClr val="bg1">
                    <a:lumMod val="50000"/>
                  </a:schemeClr>
                </a:solidFill>
                <a:latin typeface="+mj-lt"/>
              </a:rPr>
              <a:t>Uddrag </a:t>
            </a:r>
            <a:r>
              <a:rPr lang="da-DK" sz="1600" dirty="0">
                <a:solidFill>
                  <a:schemeClr val="bg1">
                    <a:lumMod val="50000"/>
                  </a:schemeClr>
                </a:solidFill>
                <a:latin typeface="+mj-lt"/>
              </a:rPr>
              <a:t>af: </a:t>
            </a:r>
            <a:r>
              <a:rPr lang="da-DK" sz="1600" i="1" dirty="0">
                <a:solidFill>
                  <a:schemeClr val="bg1">
                    <a:lumMod val="50000"/>
                  </a:schemeClr>
                </a:solidFill>
                <a:latin typeface="+mj-lt"/>
              </a:rPr>
              <a:t>Svanesøen</a:t>
            </a:r>
            <a:r>
              <a:rPr lang="da-DK" sz="1600" dirty="0">
                <a:solidFill>
                  <a:schemeClr val="bg1">
                    <a:lumMod val="50000"/>
                  </a:schemeClr>
                </a:solidFill>
                <a:latin typeface="+mj-lt"/>
              </a:rPr>
              <a:t>, </a:t>
            </a:r>
            <a:r>
              <a:rPr lang="da-DK" sz="1600" i="1" dirty="0">
                <a:solidFill>
                  <a:schemeClr val="bg1">
                    <a:lumMod val="50000"/>
                  </a:schemeClr>
                </a:solidFill>
                <a:latin typeface="+mj-lt"/>
              </a:rPr>
              <a:t>Kameliadamen</a:t>
            </a:r>
            <a:r>
              <a:rPr lang="da-DK" sz="1600" dirty="0">
                <a:solidFill>
                  <a:schemeClr val="bg1">
                    <a:lumMod val="50000"/>
                  </a:schemeClr>
                </a:solidFill>
                <a:latin typeface="+mj-lt"/>
              </a:rPr>
              <a:t>, </a:t>
            </a:r>
            <a:r>
              <a:rPr lang="da-DK" sz="1600" i="1" dirty="0">
                <a:solidFill>
                  <a:schemeClr val="bg1">
                    <a:lumMod val="50000"/>
                  </a:schemeClr>
                </a:solidFill>
                <a:latin typeface="+mj-lt"/>
              </a:rPr>
              <a:t>Manon</a:t>
            </a:r>
            <a:r>
              <a:rPr lang="da-DK" sz="1600" dirty="0">
                <a:solidFill>
                  <a:schemeClr val="bg1">
                    <a:lumMod val="50000"/>
                  </a:schemeClr>
                </a:solidFill>
                <a:latin typeface="+mj-lt"/>
              </a:rPr>
              <a:t> m.m.</a:t>
            </a:r>
          </a:p>
          <a:p>
            <a:endParaRPr lang="da-DK" sz="1600" dirty="0" smtClean="0">
              <a:solidFill>
                <a:schemeClr val="bg1">
                  <a:lumMod val="50000"/>
                </a:schemeClr>
              </a:solidFill>
              <a:latin typeface="+mj-lt"/>
            </a:endParaRPr>
          </a:p>
          <a:p>
            <a:r>
              <a:rPr lang="da-DK" sz="1600" b="1" dirty="0" smtClean="0">
                <a:solidFill>
                  <a:schemeClr val="bg1">
                    <a:lumMod val="50000"/>
                  </a:schemeClr>
                </a:solidFill>
                <a:latin typeface="+mj-lt"/>
              </a:rPr>
              <a:t>Aften nr. 3:VREDE </a:t>
            </a:r>
            <a:endParaRPr lang="da-DK" sz="1600" b="1" dirty="0">
              <a:solidFill>
                <a:schemeClr val="bg1">
                  <a:lumMod val="50000"/>
                </a:schemeClr>
              </a:solidFill>
              <a:latin typeface="+mj-lt"/>
            </a:endParaRPr>
          </a:p>
          <a:p>
            <a:r>
              <a:rPr lang="da-DK" sz="1600" dirty="0" smtClean="0">
                <a:solidFill>
                  <a:schemeClr val="bg1">
                    <a:lumMod val="50000"/>
                  </a:schemeClr>
                </a:solidFill>
                <a:latin typeface="+mj-lt"/>
              </a:rPr>
              <a:t>Uddrag </a:t>
            </a:r>
            <a:r>
              <a:rPr lang="da-DK" sz="1600" dirty="0">
                <a:solidFill>
                  <a:schemeClr val="bg1">
                    <a:lumMod val="50000"/>
                  </a:schemeClr>
                </a:solidFill>
                <a:latin typeface="+mj-lt"/>
              </a:rPr>
              <a:t>af: </a:t>
            </a:r>
            <a:r>
              <a:rPr lang="da-DK" sz="1600" i="1" dirty="0" err="1">
                <a:solidFill>
                  <a:schemeClr val="bg1">
                    <a:lumMod val="50000"/>
                  </a:schemeClr>
                </a:solidFill>
                <a:latin typeface="+mj-lt"/>
              </a:rPr>
              <a:t>Come</a:t>
            </a:r>
            <a:r>
              <a:rPr lang="da-DK" sz="1600" i="1" dirty="0">
                <a:solidFill>
                  <a:schemeClr val="bg1">
                    <a:lumMod val="50000"/>
                  </a:schemeClr>
                </a:solidFill>
                <a:latin typeface="+mj-lt"/>
              </a:rPr>
              <a:t> Fly </a:t>
            </a:r>
            <a:r>
              <a:rPr lang="da-DK" sz="1600" i="1" dirty="0" err="1">
                <a:solidFill>
                  <a:schemeClr val="bg1">
                    <a:lumMod val="50000"/>
                  </a:schemeClr>
                </a:solidFill>
                <a:latin typeface="+mj-lt"/>
              </a:rPr>
              <a:t>Away</a:t>
            </a:r>
            <a:r>
              <a:rPr lang="da-DK" sz="1600" dirty="0">
                <a:solidFill>
                  <a:schemeClr val="bg1">
                    <a:lumMod val="50000"/>
                  </a:schemeClr>
                </a:solidFill>
                <a:latin typeface="+mj-lt"/>
              </a:rPr>
              <a:t>, </a:t>
            </a:r>
            <a:r>
              <a:rPr lang="da-DK" sz="1600" i="1" dirty="0">
                <a:solidFill>
                  <a:schemeClr val="bg1">
                    <a:lumMod val="50000"/>
                  </a:schemeClr>
                </a:solidFill>
                <a:latin typeface="+mj-lt"/>
              </a:rPr>
              <a:t>Et folkesagn</a:t>
            </a:r>
            <a:r>
              <a:rPr lang="da-DK" sz="1600" dirty="0">
                <a:solidFill>
                  <a:schemeClr val="bg1">
                    <a:lumMod val="50000"/>
                  </a:schemeClr>
                </a:solidFill>
                <a:latin typeface="+mj-lt"/>
              </a:rPr>
              <a:t>, </a:t>
            </a:r>
            <a:r>
              <a:rPr lang="da-DK" sz="1600" i="1" dirty="0">
                <a:solidFill>
                  <a:schemeClr val="bg1">
                    <a:lumMod val="50000"/>
                  </a:schemeClr>
                </a:solidFill>
                <a:latin typeface="+mj-lt"/>
              </a:rPr>
              <a:t>Kameliadamen</a:t>
            </a:r>
            <a:r>
              <a:rPr lang="da-DK" sz="1600" dirty="0">
                <a:solidFill>
                  <a:schemeClr val="bg1">
                    <a:lumMod val="50000"/>
                  </a:schemeClr>
                </a:solidFill>
                <a:latin typeface="+mj-lt"/>
              </a:rPr>
              <a:t>, </a:t>
            </a:r>
            <a:r>
              <a:rPr lang="da-DK" sz="1600" i="1" dirty="0">
                <a:solidFill>
                  <a:schemeClr val="bg1">
                    <a:lumMod val="50000"/>
                  </a:schemeClr>
                </a:solidFill>
                <a:latin typeface="+mj-lt"/>
              </a:rPr>
              <a:t>Sylfiden</a:t>
            </a:r>
            <a:r>
              <a:rPr lang="da-DK" sz="1600" dirty="0">
                <a:solidFill>
                  <a:schemeClr val="bg1">
                    <a:lumMod val="50000"/>
                  </a:schemeClr>
                </a:solidFill>
                <a:latin typeface="+mj-lt"/>
              </a:rPr>
              <a:t> og ny koreografi af Lotte Sigh. </a:t>
            </a:r>
          </a:p>
        </p:txBody>
      </p:sp>
    </p:spTree>
    <p:extLst>
      <p:ext uri="{BB962C8B-B14F-4D97-AF65-F5344CB8AC3E}">
        <p14:creationId xmlns:p14="http://schemas.microsoft.com/office/powerpoint/2010/main" val="3077892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404664"/>
            <a:ext cx="6336704" cy="720080"/>
          </a:xfrm>
        </p:spPr>
        <p:style>
          <a:lnRef idx="2">
            <a:schemeClr val="accent5"/>
          </a:lnRef>
          <a:fillRef idx="1">
            <a:schemeClr val="lt1"/>
          </a:fillRef>
          <a:effectRef idx="0">
            <a:schemeClr val="accent5"/>
          </a:effectRef>
          <a:fontRef idx="minor">
            <a:schemeClr val="dk1"/>
          </a:fontRef>
        </p:style>
        <p:txBody>
          <a:bodyPr/>
          <a:lstStyle/>
          <a:p>
            <a:r>
              <a:rPr lang="da-DK" sz="2800" b="1" dirty="0">
                <a:effectLst/>
              </a:rPr>
              <a:t>Napoli </a:t>
            </a:r>
            <a:endParaRPr lang="da-DK" sz="2800" dirty="0">
              <a:effectLst/>
            </a:endParaRPr>
          </a:p>
        </p:txBody>
      </p:sp>
      <p:sp>
        <p:nvSpPr>
          <p:cNvPr id="3" name="Pladsholder til indhold 2"/>
          <p:cNvSpPr>
            <a:spLocks noGrp="1"/>
          </p:cNvSpPr>
          <p:nvPr>
            <p:ph idx="1"/>
          </p:nvPr>
        </p:nvSpPr>
        <p:spPr>
          <a:xfrm>
            <a:off x="4860032" y="1772816"/>
            <a:ext cx="2808312" cy="4309939"/>
          </a:xfrm>
        </p:spPr>
        <p:txBody>
          <a:bodyPr>
            <a:normAutofit/>
          </a:bodyPr>
          <a:lstStyle/>
          <a:p>
            <a:pPr marL="0" indent="0">
              <a:buNone/>
            </a:pPr>
            <a:r>
              <a:rPr lang="da-DK" sz="1600" b="1" u="sng" dirty="0"/>
              <a:t>Beskrivelse:</a:t>
            </a:r>
            <a:r>
              <a:rPr lang="da-DK" sz="1600" b="1" dirty="0"/>
              <a:t> </a:t>
            </a:r>
            <a:r>
              <a:rPr lang="da-DK" sz="1600" dirty="0"/>
              <a:t>Klassisk Bournonville-ballet kendt i hele verden for sit festlige, livsglade 3. akt. </a:t>
            </a:r>
            <a:endParaRPr lang="da-DK" sz="1600" dirty="0" smtClean="0"/>
          </a:p>
          <a:p>
            <a:pPr marL="0" indent="0">
              <a:buNone/>
            </a:pPr>
            <a:endParaRPr lang="da-DK" sz="1600" dirty="0"/>
          </a:p>
          <a:p>
            <a:pPr marL="0" indent="0">
              <a:buNone/>
            </a:pPr>
            <a:r>
              <a:rPr lang="da-DK" sz="1600" b="1" u="sng" dirty="0"/>
              <a:t>Scene:</a:t>
            </a:r>
            <a:r>
              <a:rPr lang="da-DK" sz="1600" b="1" dirty="0"/>
              <a:t> </a:t>
            </a:r>
            <a:r>
              <a:rPr lang="da-DK" sz="1600" dirty="0"/>
              <a:t>Gamle Scene</a:t>
            </a:r>
            <a:r>
              <a:rPr lang="da-DK" sz="1600" dirty="0" smtClean="0"/>
              <a:t>.</a:t>
            </a:r>
          </a:p>
          <a:p>
            <a:pPr marL="0" indent="0">
              <a:buNone/>
            </a:pPr>
            <a:endParaRPr lang="da-DK" sz="1600" dirty="0"/>
          </a:p>
          <a:p>
            <a:pPr marL="0" indent="0">
              <a:buNone/>
            </a:pPr>
            <a:r>
              <a:rPr lang="da-DK" sz="1600" b="1" u="sng" dirty="0"/>
              <a:t>Bonusinfo</a:t>
            </a:r>
            <a:r>
              <a:rPr lang="da-DK" sz="1600" b="1" dirty="0"/>
              <a:t>: </a:t>
            </a:r>
            <a:r>
              <a:rPr lang="da-DK" sz="1600" dirty="0"/>
              <a:t>Populær blandt </a:t>
            </a:r>
            <a:r>
              <a:rPr lang="da-DK" sz="1600" dirty="0" smtClean="0"/>
              <a:t>abonnenter. Potentiale for international turné. Genopsætning.</a:t>
            </a:r>
          </a:p>
          <a:p>
            <a:pPr marL="0" indent="0">
              <a:buNone/>
            </a:pPr>
            <a:endParaRPr lang="da-DK" sz="1600" dirty="0" smtClean="0"/>
          </a:p>
          <a:p>
            <a:pPr marL="0" indent="0">
              <a:buNone/>
            </a:pPr>
            <a:r>
              <a:rPr lang="da-DK" sz="1600" b="1" u="sng" dirty="0" smtClean="0"/>
              <a:t>Indtægtspotentiale</a:t>
            </a:r>
            <a:r>
              <a:rPr lang="da-DK" sz="1600" b="1" dirty="0" smtClean="0"/>
              <a:t>: </a:t>
            </a:r>
            <a:r>
              <a:rPr lang="da-DK" sz="1600" dirty="0" smtClean="0"/>
              <a:t>$$$</a:t>
            </a:r>
            <a:endParaRPr lang="da-DK" sz="1600" dirty="0"/>
          </a:p>
          <a:p>
            <a:pPr marL="0" indent="0">
              <a:buNone/>
            </a:pPr>
            <a:endParaRPr lang="da-DK" sz="1600" dirty="0" smtClean="0"/>
          </a:p>
          <a:p>
            <a:pPr marL="0" indent="0">
              <a:buNone/>
            </a:pPr>
            <a:r>
              <a:rPr lang="da-DK" sz="1600" b="1" u="sng" dirty="0" smtClean="0"/>
              <a:t>Udgifter</a:t>
            </a:r>
            <a:r>
              <a:rPr lang="da-DK" sz="1600" b="1" dirty="0" smtClean="0"/>
              <a:t>: </a:t>
            </a:r>
            <a:r>
              <a:rPr lang="da-DK" sz="1600" dirty="0" smtClean="0"/>
              <a:t>$$$$</a:t>
            </a:r>
            <a:endParaRPr lang="da-DK" sz="1600" dirty="0"/>
          </a:p>
        </p:txBody>
      </p:sp>
      <p:sp>
        <p:nvSpPr>
          <p:cNvPr id="4" name="Tekstboks 3"/>
          <p:cNvSpPr txBox="1"/>
          <p:nvPr/>
        </p:nvSpPr>
        <p:spPr>
          <a:xfrm>
            <a:off x="1259632" y="1835912"/>
            <a:ext cx="3096344" cy="3016210"/>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dirty="0" smtClean="0">
                <a:solidFill>
                  <a:schemeClr val="bg1">
                    <a:lumMod val="50000"/>
                  </a:schemeClr>
                </a:solidFill>
                <a:latin typeface="+mj-lt"/>
              </a:rPr>
              <a:t>Handlingen foregår i Napoli. Det er </a:t>
            </a:r>
            <a:r>
              <a:rPr lang="da-DK" sz="1600" dirty="0">
                <a:solidFill>
                  <a:schemeClr val="bg1">
                    <a:lumMod val="50000"/>
                  </a:schemeClr>
                </a:solidFill>
                <a:latin typeface="+mj-lt"/>
              </a:rPr>
              <a:t>en fortættet historie om </a:t>
            </a:r>
            <a:r>
              <a:rPr lang="da-DK" sz="1600" dirty="0" smtClean="0">
                <a:solidFill>
                  <a:schemeClr val="bg1">
                    <a:lumMod val="50000"/>
                  </a:schemeClr>
                </a:solidFill>
                <a:latin typeface="+mj-lt"/>
              </a:rPr>
              <a:t>forelskelse, lidenskab </a:t>
            </a:r>
            <a:r>
              <a:rPr lang="da-DK" sz="1600" dirty="0">
                <a:solidFill>
                  <a:schemeClr val="bg1">
                    <a:lumMod val="50000"/>
                  </a:schemeClr>
                </a:solidFill>
                <a:latin typeface="+mj-lt"/>
              </a:rPr>
              <a:t>og det gnistrende, </a:t>
            </a:r>
            <a:r>
              <a:rPr lang="da-DK" sz="1600" dirty="0" smtClean="0">
                <a:solidFill>
                  <a:schemeClr val="bg1">
                    <a:lumMod val="50000"/>
                  </a:schemeClr>
                </a:solidFill>
                <a:latin typeface="+mj-lt"/>
              </a:rPr>
              <a:t>italienske temperament</a:t>
            </a:r>
            <a:r>
              <a:rPr lang="da-DK" sz="1600" dirty="0">
                <a:solidFill>
                  <a:schemeClr val="bg1">
                    <a:lumMod val="50000"/>
                  </a:schemeClr>
                </a:solidFill>
                <a:latin typeface="+mj-lt"/>
              </a:rPr>
              <a:t>. Vi møder det </a:t>
            </a:r>
            <a:r>
              <a:rPr lang="da-DK" sz="1600" dirty="0" smtClean="0">
                <a:solidFill>
                  <a:schemeClr val="bg1">
                    <a:lumMod val="50000"/>
                  </a:schemeClr>
                </a:solidFill>
                <a:latin typeface="+mj-lt"/>
              </a:rPr>
              <a:t>unge, forelskede </a:t>
            </a:r>
            <a:r>
              <a:rPr lang="da-DK" sz="1600" dirty="0">
                <a:solidFill>
                  <a:schemeClr val="bg1">
                    <a:lumMod val="50000"/>
                  </a:schemeClr>
                </a:solidFill>
                <a:latin typeface="+mj-lt"/>
              </a:rPr>
              <a:t>par </a:t>
            </a:r>
            <a:r>
              <a:rPr lang="da-DK" sz="1600" dirty="0" err="1">
                <a:solidFill>
                  <a:schemeClr val="bg1">
                    <a:lumMod val="50000"/>
                  </a:schemeClr>
                </a:solidFill>
                <a:latin typeface="+mj-lt"/>
              </a:rPr>
              <a:t>Teresina</a:t>
            </a:r>
            <a:r>
              <a:rPr lang="da-DK" sz="1600" dirty="0">
                <a:solidFill>
                  <a:schemeClr val="bg1">
                    <a:lumMod val="50000"/>
                  </a:schemeClr>
                </a:solidFill>
                <a:latin typeface="+mj-lt"/>
              </a:rPr>
              <a:t> og </a:t>
            </a:r>
            <a:r>
              <a:rPr lang="da-DK" sz="1600" dirty="0" err="1">
                <a:solidFill>
                  <a:schemeClr val="bg1">
                    <a:lumMod val="50000"/>
                  </a:schemeClr>
                </a:solidFill>
                <a:latin typeface="+mj-lt"/>
              </a:rPr>
              <a:t>Gennaro</a:t>
            </a:r>
            <a:r>
              <a:rPr lang="da-DK" sz="1600" dirty="0">
                <a:solidFill>
                  <a:schemeClr val="bg1">
                    <a:lumMod val="50000"/>
                  </a:schemeClr>
                </a:solidFill>
                <a:latin typeface="+mj-lt"/>
              </a:rPr>
              <a:t>, </a:t>
            </a:r>
            <a:r>
              <a:rPr lang="da-DK" sz="1600" dirty="0" smtClean="0">
                <a:solidFill>
                  <a:schemeClr val="bg1">
                    <a:lumMod val="50000"/>
                  </a:schemeClr>
                </a:solidFill>
                <a:latin typeface="+mj-lt"/>
              </a:rPr>
              <a:t>der må </a:t>
            </a:r>
            <a:r>
              <a:rPr lang="da-DK" sz="1600" dirty="0">
                <a:solidFill>
                  <a:schemeClr val="bg1">
                    <a:lumMod val="50000"/>
                  </a:schemeClr>
                </a:solidFill>
                <a:latin typeface="+mj-lt"/>
              </a:rPr>
              <a:t>gå grueligt meget igennem, før de </a:t>
            </a:r>
            <a:r>
              <a:rPr lang="da-DK" sz="1600" dirty="0" smtClean="0">
                <a:solidFill>
                  <a:schemeClr val="bg1">
                    <a:lumMod val="50000"/>
                  </a:schemeClr>
                </a:solidFill>
                <a:latin typeface="+mj-lt"/>
              </a:rPr>
              <a:t>kan leve lykkeligt til deres dages ende. </a:t>
            </a:r>
            <a:endParaRPr lang="da-DK" sz="1600" dirty="0">
              <a:solidFill>
                <a:schemeClr val="bg1">
                  <a:lumMod val="50000"/>
                </a:schemeClr>
              </a:solidFill>
              <a:latin typeface="+mj-lt"/>
            </a:endParaRPr>
          </a:p>
          <a:p>
            <a:endParaRPr lang="da-DK" sz="1400" dirty="0">
              <a:solidFill>
                <a:schemeClr val="bg1">
                  <a:lumMod val="50000"/>
                </a:schemeClr>
              </a:solidFill>
              <a:latin typeface="+mj-lt"/>
            </a:endParaRPr>
          </a:p>
        </p:txBody>
      </p:sp>
    </p:spTree>
    <p:extLst>
      <p:ext uri="{BB962C8B-B14F-4D97-AF65-F5344CB8AC3E}">
        <p14:creationId xmlns:p14="http://schemas.microsoft.com/office/powerpoint/2010/main" val="3651852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332656"/>
            <a:ext cx="6624736" cy="720080"/>
          </a:xfrm>
        </p:spPr>
        <p:style>
          <a:lnRef idx="2">
            <a:schemeClr val="accent5"/>
          </a:lnRef>
          <a:fillRef idx="1">
            <a:schemeClr val="lt1"/>
          </a:fillRef>
          <a:effectRef idx="0">
            <a:schemeClr val="accent5"/>
          </a:effectRef>
          <a:fontRef idx="minor">
            <a:schemeClr val="dk1"/>
          </a:fontRef>
        </p:style>
        <p:txBody>
          <a:bodyPr/>
          <a:lstStyle/>
          <a:p>
            <a:r>
              <a:rPr lang="da-DK" b="1" dirty="0" smtClean="0">
                <a:effectLst/>
              </a:rPr>
              <a:t/>
            </a:r>
            <a:br>
              <a:rPr lang="da-DK" b="1" dirty="0" smtClean="0">
                <a:effectLst/>
              </a:rPr>
            </a:br>
            <a:r>
              <a:rPr lang="da-DK" b="1" dirty="0" smtClean="0">
                <a:effectLst/>
              </a:rPr>
              <a:t/>
            </a:r>
            <a:br>
              <a:rPr lang="da-DK" b="1" dirty="0" smtClean="0">
                <a:effectLst/>
              </a:rPr>
            </a:br>
            <a:r>
              <a:rPr lang="da-DK" b="1" dirty="0">
                <a:effectLst/>
              </a:rPr>
              <a:t/>
            </a:r>
            <a:br>
              <a:rPr lang="da-DK" b="1" dirty="0">
                <a:effectLst/>
              </a:rPr>
            </a:br>
            <a:r>
              <a:rPr lang="da-DK" b="1" dirty="0" smtClean="0">
                <a:effectLst/>
              </a:rPr>
              <a:t/>
            </a:r>
            <a:br>
              <a:rPr lang="da-DK" b="1" dirty="0" smtClean="0">
                <a:effectLst/>
              </a:rPr>
            </a:br>
            <a:r>
              <a:rPr lang="da-DK" b="1" dirty="0">
                <a:effectLst/>
              </a:rPr>
              <a:t/>
            </a:r>
            <a:br>
              <a:rPr lang="da-DK" b="1" dirty="0">
                <a:effectLst/>
              </a:rPr>
            </a:br>
            <a:r>
              <a:rPr lang="da-DK" dirty="0" smtClean="0">
                <a:effectLst/>
              </a:rPr>
              <a:t> </a:t>
            </a:r>
            <a:r>
              <a:rPr lang="da-DK" dirty="0">
                <a:effectLst/>
              </a:rPr>
              <a:t/>
            </a:r>
            <a:br>
              <a:rPr lang="da-DK" dirty="0">
                <a:effectLst/>
              </a:rPr>
            </a:br>
            <a:r>
              <a:rPr lang="da-DK" sz="2800" b="1" dirty="0">
                <a:effectLst/>
              </a:rPr>
              <a:t>Dans2Go</a:t>
            </a:r>
            <a:endParaRPr lang="da-DK" sz="2800" dirty="0"/>
          </a:p>
        </p:txBody>
      </p:sp>
      <p:sp>
        <p:nvSpPr>
          <p:cNvPr id="3" name="Pladsholder til indhold 2"/>
          <p:cNvSpPr>
            <a:spLocks noGrp="1"/>
          </p:cNvSpPr>
          <p:nvPr>
            <p:ph idx="1"/>
          </p:nvPr>
        </p:nvSpPr>
        <p:spPr>
          <a:xfrm>
            <a:off x="4860032" y="1556792"/>
            <a:ext cx="3024336" cy="4452888"/>
          </a:xfrm>
        </p:spPr>
        <p:txBody>
          <a:bodyPr>
            <a:normAutofit fontScale="92500" lnSpcReduction="10000"/>
          </a:bodyPr>
          <a:lstStyle/>
          <a:p>
            <a:pPr marL="0" indent="0">
              <a:buNone/>
            </a:pPr>
            <a:r>
              <a:rPr lang="da-DK" sz="1700" b="1" u="sng" dirty="0"/>
              <a:t>Beskrivelse:</a:t>
            </a:r>
            <a:r>
              <a:rPr lang="da-DK" sz="1700" b="1" dirty="0"/>
              <a:t> </a:t>
            </a:r>
            <a:r>
              <a:rPr lang="da-DK" sz="1700" dirty="0"/>
              <a:t>Koncept med både klassisk og moderne dans. Velegnet til nybegyndere. Billige billetter i hele salen. </a:t>
            </a:r>
            <a:endParaRPr lang="da-DK" sz="1700" dirty="0" smtClean="0"/>
          </a:p>
          <a:p>
            <a:pPr marL="0" indent="0">
              <a:buNone/>
            </a:pPr>
            <a:endParaRPr lang="da-DK" sz="1700" u="sng" dirty="0"/>
          </a:p>
          <a:p>
            <a:pPr marL="0" indent="0">
              <a:buNone/>
            </a:pPr>
            <a:r>
              <a:rPr lang="da-DK" sz="1700" b="1" u="sng" dirty="0" smtClean="0"/>
              <a:t>Scene</a:t>
            </a:r>
            <a:r>
              <a:rPr lang="da-DK" sz="1700" b="1" u="sng" dirty="0"/>
              <a:t>:</a:t>
            </a:r>
            <a:r>
              <a:rPr lang="da-DK" sz="1700" b="1" dirty="0"/>
              <a:t> </a:t>
            </a:r>
            <a:r>
              <a:rPr lang="da-DK" sz="1700" dirty="0"/>
              <a:t>Gamle Scene</a:t>
            </a:r>
            <a:r>
              <a:rPr lang="da-DK" sz="1700" dirty="0" smtClean="0"/>
              <a:t>.</a:t>
            </a:r>
          </a:p>
          <a:p>
            <a:pPr marL="0" indent="0">
              <a:buNone/>
            </a:pPr>
            <a:endParaRPr lang="da-DK" sz="1700" dirty="0"/>
          </a:p>
          <a:p>
            <a:pPr marL="0" indent="0">
              <a:buNone/>
            </a:pPr>
            <a:r>
              <a:rPr lang="da-DK" sz="1700" b="1" u="sng" dirty="0"/>
              <a:t>Bonusinfo</a:t>
            </a:r>
            <a:r>
              <a:rPr lang="da-DK" sz="1700" b="1" dirty="0"/>
              <a:t>: </a:t>
            </a:r>
            <a:r>
              <a:rPr lang="da-DK" sz="1700" dirty="0" smtClean="0"/>
              <a:t>Enkel </a:t>
            </a:r>
            <a:r>
              <a:rPr lang="da-DK" sz="1700" dirty="0"/>
              <a:t>scenografi. Skal tiltrække nye publikummer</a:t>
            </a:r>
            <a:r>
              <a:rPr lang="da-DK" sz="1700" dirty="0" smtClean="0"/>
              <a:t>. </a:t>
            </a:r>
            <a:r>
              <a:rPr lang="da-DK" sz="1700" dirty="0"/>
              <a:t>Enhedspris på </a:t>
            </a:r>
            <a:r>
              <a:rPr lang="da-DK" sz="1700" dirty="0" smtClean="0"/>
              <a:t>250 </a:t>
            </a:r>
            <a:r>
              <a:rPr lang="da-DK" sz="1700" dirty="0"/>
              <a:t>kr. over hele salen. </a:t>
            </a:r>
            <a:r>
              <a:rPr lang="da-DK" sz="1700" dirty="0" smtClean="0"/>
              <a:t>Udviklingspotentiale for kompagniet.</a:t>
            </a:r>
          </a:p>
          <a:p>
            <a:pPr marL="0" indent="0">
              <a:buNone/>
            </a:pPr>
            <a:endParaRPr lang="da-DK" sz="1700" dirty="0"/>
          </a:p>
          <a:p>
            <a:pPr marL="0" indent="0">
              <a:buNone/>
            </a:pPr>
            <a:r>
              <a:rPr lang="da-DK" sz="1700" b="1" u="sng" dirty="0"/>
              <a:t>Indtægtspotentiale </a:t>
            </a:r>
            <a:r>
              <a:rPr lang="da-DK" sz="1700" b="1" dirty="0" smtClean="0"/>
              <a:t>: </a:t>
            </a:r>
            <a:r>
              <a:rPr lang="da-DK" sz="1700" dirty="0" smtClean="0"/>
              <a:t>$$</a:t>
            </a:r>
          </a:p>
          <a:p>
            <a:pPr marL="0" indent="0">
              <a:buNone/>
            </a:pPr>
            <a:endParaRPr lang="da-DK" sz="1700" dirty="0"/>
          </a:p>
          <a:p>
            <a:pPr marL="0" indent="0">
              <a:buNone/>
            </a:pPr>
            <a:r>
              <a:rPr lang="da-DK" sz="1700" b="1" u="sng" dirty="0" smtClean="0"/>
              <a:t>Udgifter</a:t>
            </a:r>
            <a:r>
              <a:rPr lang="da-DK" sz="1700" b="1" dirty="0" smtClean="0"/>
              <a:t>: </a:t>
            </a:r>
            <a:r>
              <a:rPr lang="da-DK" sz="1700" dirty="0" smtClean="0"/>
              <a:t>$$</a:t>
            </a:r>
            <a:endParaRPr lang="da-DK" sz="1700" dirty="0"/>
          </a:p>
          <a:p>
            <a:pPr marL="0" indent="0">
              <a:buNone/>
            </a:pPr>
            <a:endParaRPr lang="da-DK" dirty="0"/>
          </a:p>
        </p:txBody>
      </p:sp>
      <p:sp>
        <p:nvSpPr>
          <p:cNvPr id="4" name="Tekstboks 3"/>
          <p:cNvSpPr txBox="1"/>
          <p:nvPr/>
        </p:nvSpPr>
        <p:spPr>
          <a:xfrm>
            <a:off x="1187624" y="1700808"/>
            <a:ext cx="2897588" cy="4308872"/>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a:t>
            </a:r>
            <a:r>
              <a:rPr lang="da-DK" sz="1600" b="1" u="sng" dirty="0" smtClean="0">
                <a:solidFill>
                  <a:schemeClr val="bg1">
                    <a:lumMod val="50000"/>
                  </a:schemeClr>
                </a:solidFill>
              </a:rPr>
              <a:t>: </a:t>
            </a:r>
          </a:p>
          <a:p>
            <a:r>
              <a:rPr lang="da-DK" sz="1600" dirty="0" smtClean="0">
                <a:solidFill>
                  <a:schemeClr val="bg1">
                    <a:lumMod val="50000"/>
                  </a:schemeClr>
                </a:solidFill>
                <a:latin typeface="+mj-lt"/>
              </a:rPr>
              <a:t>Oplev </a:t>
            </a:r>
            <a:r>
              <a:rPr lang="da-DK" sz="1600" dirty="0">
                <a:solidFill>
                  <a:schemeClr val="bg1">
                    <a:lumMod val="50000"/>
                  </a:schemeClr>
                </a:solidFill>
                <a:latin typeface="+mj-lt"/>
              </a:rPr>
              <a:t>blandt andet George </a:t>
            </a:r>
            <a:r>
              <a:rPr lang="da-DK" sz="1600" dirty="0" err="1" smtClean="0">
                <a:solidFill>
                  <a:schemeClr val="bg1">
                    <a:lumMod val="50000"/>
                  </a:schemeClr>
                </a:solidFill>
                <a:latin typeface="+mj-lt"/>
              </a:rPr>
              <a:t>Balanchines</a:t>
            </a:r>
            <a:r>
              <a:rPr lang="da-DK" sz="1600" dirty="0">
                <a:solidFill>
                  <a:schemeClr val="bg1">
                    <a:lumMod val="50000"/>
                  </a:schemeClr>
                </a:solidFill>
                <a:latin typeface="+mj-lt"/>
              </a:rPr>
              <a:t> </a:t>
            </a:r>
            <a:r>
              <a:rPr lang="da-DK" sz="1600" dirty="0" smtClean="0">
                <a:solidFill>
                  <a:schemeClr val="bg1">
                    <a:lumMod val="50000"/>
                  </a:schemeClr>
                </a:solidFill>
                <a:latin typeface="+mj-lt"/>
              </a:rPr>
              <a:t>fabelagtige </a:t>
            </a:r>
            <a:r>
              <a:rPr lang="da-DK" sz="1600" dirty="0">
                <a:solidFill>
                  <a:schemeClr val="bg1">
                    <a:lumMod val="50000"/>
                  </a:schemeClr>
                </a:solidFill>
                <a:latin typeface="+mj-lt"/>
              </a:rPr>
              <a:t>Symfoni i tre satser </a:t>
            </a:r>
            <a:r>
              <a:rPr lang="da-DK" sz="1600" dirty="0" smtClean="0">
                <a:solidFill>
                  <a:schemeClr val="bg1">
                    <a:lumMod val="50000"/>
                  </a:schemeClr>
                </a:solidFill>
                <a:latin typeface="+mj-lt"/>
              </a:rPr>
              <a:t>fra 1972 samt </a:t>
            </a:r>
            <a:r>
              <a:rPr lang="da-DK" sz="1600" dirty="0">
                <a:solidFill>
                  <a:schemeClr val="bg1">
                    <a:lumMod val="50000"/>
                  </a:schemeClr>
                </a:solidFill>
                <a:latin typeface="+mj-lt"/>
              </a:rPr>
              <a:t>et brag af en ballet: </a:t>
            </a:r>
            <a:r>
              <a:rPr lang="da-DK" sz="1600" dirty="0" err="1">
                <a:solidFill>
                  <a:schemeClr val="bg1">
                    <a:lumMod val="50000"/>
                  </a:schemeClr>
                </a:solidFill>
                <a:latin typeface="+mj-lt"/>
              </a:rPr>
              <a:t>Ohad</a:t>
            </a:r>
            <a:r>
              <a:rPr lang="da-DK" sz="1600" dirty="0">
                <a:solidFill>
                  <a:schemeClr val="bg1">
                    <a:lumMod val="50000"/>
                  </a:schemeClr>
                </a:solidFill>
                <a:latin typeface="+mj-lt"/>
              </a:rPr>
              <a:t> </a:t>
            </a:r>
            <a:r>
              <a:rPr lang="da-DK" sz="1600" dirty="0" err="1" smtClean="0">
                <a:solidFill>
                  <a:schemeClr val="bg1">
                    <a:lumMod val="50000"/>
                  </a:schemeClr>
                </a:solidFill>
                <a:latin typeface="+mj-lt"/>
              </a:rPr>
              <a:t>Naharins</a:t>
            </a:r>
            <a:r>
              <a:rPr lang="da-DK" sz="1600" dirty="0">
                <a:solidFill>
                  <a:schemeClr val="bg1">
                    <a:lumMod val="50000"/>
                  </a:schemeClr>
                </a:solidFill>
                <a:latin typeface="+mj-lt"/>
              </a:rPr>
              <a:t> </a:t>
            </a:r>
            <a:r>
              <a:rPr lang="da-DK" sz="1600" dirty="0" smtClean="0">
                <a:solidFill>
                  <a:schemeClr val="bg1">
                    <a:lumMod val="50000"/>
                  </a:schemeClr>
                </a:solidFill>
                <a:latin typeface="+mj-lt"/>
              </a:rPr>
              <a:t>Minus </a:t>
            </a:r>
            <a:r>
              <a:rPr lang="da-DK" sz="1600" dirty="0">
                <a:solidFill>
                  <a:schemeClr val="bg1">
                    <a:lumMod val="50000"/>
                  </a:schemeClr>
                </a:solidFill>
                <a:latin typeface="+mj-lt"/>
              </a:rPr>
              <a:t>7, der væltede salen </a:t>
            </a:r>
            <a:r>
              <a:rPr lang="da-DK" sz="1600" dirty="0" smtClean="0">
                <a:solidFill>
                  <a:schemeClr val="bg1">
                    <a:lumMod val="50000"/>
                  </a:schemeClr>
                </a:solidFill>
                <a:latin typeface="+mj-lt"/>
              </a:rPr>
              <a:t>hver aften</a:t>
            </a:r>
            <a:r>
              <a:rPr lang="da-DK" sz="1600" dirty="0">
                <a:solidFill>
                  <a:schemeClr val="bg1">
                    <a:lumMod val="50000"/>
                  </a:schemeClr>
                </a:solidFill>
                <a:latin typeface="+mj-lt"/>
              </a:rPr>
              <a:t>, sidste gang den var på repertoiret </a:t>
            </a:r>
            <a:r>
              <a:rPr lang="da-DK" sz="1600" dirty="0" smtClean="0">
                <a:solidFill>
                  <a:schemeClr val="bg1">
                    <a:lumMod val="50000"/>
                  </a:schemeClr>
                </a:solidFill>
                <a:latin typeface="+mj-lt"/>
              </a:rPr>
              <a:t>i 2008</a:t>
            </a:r>
            <a:r>
              <a:rPr lang="da-DK" sz="1600" dirty="0">
                <a:solidFill>
                  <a:schemeClr val="bg1">
                    <a:lumMod val="50000"/>
                  </a:schemeClr>
                </a:solidFill>
                <a:latin typeface="+mj-lt"/>
              </a:rPr>
              <a:t>. </a:t>
            </a:r>
            <a:r>
              <a:rPr lang="da-DK" sz="1600" dirty="0" err="1">
                <a:solidFill>
                  <a:schemeClr val="bg1">
                    <a:lumMod val="50000"/>
                  </a:schemeClr>
                </a:solidFill>
                <a:latin typeface="+mj-lt"/>
              </a:rPr>
              <a:t>Naharin</a:t>
            </a:r>
            <a:r>
              <a:rPr lang="da-DK" sz="1600" dirty="0">
                <a:solidFill>
                  <a:schemeClr val="bg1">
                    <a:lumMod val="50000"/>
                  </a:schemeClr>
                </a:solidFill>
                <a:latin typeface="+mj-lt"/>
              </a:rPr>
              <a:t> er en mester i at skabe </a:t>
            </a:r>
            <a:r>
              <a:rPr lang="da-DK" sz="1600" dirty="0" smtClean="0">
                <a:solidFill>
                  <a:schemeClr val="bg1">
                    <a:lumMod val="50000"/>
                  </a:schemeClr>
                </a:solidFill>
                <a:latin typeface="+mj-lt"/>
              </a:rPr>
              <a:t>balletter, der </a:t>
            </a:r>
            <a:r>
              <a:rPr lang="da-DK" sz="1600" dirty="0">
                <a:solidFill>
                  <a:schemeClr val="bg1">
                    <a:lumMod val="50000"/>
                  </a:schemeClr>
                </a:solidFill>
                <a:latin typeface="+mj-lt"/>
              </a:rPr>
              <a:t>på provokerende og </a:t>
            </a:r>
            <a:r>
              <a:rPr lang="da-DK" sz="1600" dirty="0" smtClean="0">
                <a:solidFill>
                  <a:schemeClr val="bg1">
                    <a:lumMod val="50000"/>
                  </a:schemeClr>
                </a:solidFill>
                <a:latin typeface="+mj-lt"/>
              </a:rPr>
              <a:t>humoristisk vis </a:t>
            </a:r>
            <a:r>
              <a:rPr lang="da-DK" sz="1600" dirty="0">
                <a:solidFill>
                  <a:schemeClr val="bg1">
                    <a:lumMod val="50000"/>
                  </a:schemeClr>
                </a:solidFill>
                <a:latin typeface="+mj-lt"/>
              </a:rPr>
              <a:t>udfordrer sit publikum, og dette værk</a:t>
            </a:r>
          </a:p>
          <a:p>
            <a:r>
              <a:rPr lang="da-DK" sz="1600" dirty="0">
                <a:solidFill>
                  <a:schemeClr val="bg1">
                    <a:lumMod val="50000"/>
                  </a:schemeClr>
                </a:solidFill>
                <a:latin typeface="+mj-lt"/>
              </a:rPr>
              <a:t>er ingen undtagelse.</a:t>
            </a:r>
          </a:p>
          <a:p>
            <a:endParaRPr lang="da-DK" dirty="0">
              <a:solidFill>
                <a:schemeClr val="bg1">
                  <a:lumMod val="50000"/>
                </a:schemeClr>
              </a:solidFill>
            </a:endParaRPr>
          </a:p>
        </p:txBody>
      </p:sp>
    </p:spTree>
    <p:extLst>
      <p:ext uri="{BB962C8B-B14F-4D97-AF65-F5344CB8AC3E}">
        <p14:creationId xmlns:p14="http://schemas.microsoft.com/office/powerpoint/2010/main" val="2653328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792088"/>
          </a:xfrm>
        </p:spPr>
        <p:style>
          <a:lnRef idx="2">
            <a:schemeClr val="accent5"/>
          </a:lnRef>
          <a:fillRef idx="1">
            <a:schemeClr val="lt1"/>
          </a:fillRef>
          <a:effectRef idx="0">
            <a:schemeClr val="accent5"/>
          </a:effectRef>
          <a:fontRef idx="minor">
            <a:schemeClr val="dk1"/>
          </a:fontRef>
        </p:style>
        <p:txBody>
          <a:bodyPr/>
          <a:lstStyle/>
          <a:p>
            <a:r>
              <a:rPr lang="da-DK" dirty="0" smtClean="0"/>
              <a:t/>
            </a:r>
            <a:br>
              <a:rPr lang="da-DK" dirty="0" smtClean="0"/>
            </a:br>
            <a:r>
              <a:rPr lang="da-DK" dirty="0" smtClean="0">
                <a:effectLst/>
              </a:rPr>
              <a:t> </a:t>
            </a:r>
            <a:r>
              <a:rPr lang="da-DK" dirty="0">
                <a:effectLst/>
              </a:rPr>
              <a:t/>
            </a:r>
            <a:br>
              <a:rPr lang="da-DK" dirty="0">
                <a:effectLst/>
              </a:rPr>
            </a:br>
            <a:r>
              <a:rPr lang="da-DK" dirty="0" smtClean="0">
                <a:effectLst/>
              </a:rPr>
              <a:t/>
            </a:r>
            <a:br>
              <a:rPr lang="da-DK" dirty="0" smtClean="0">
                <a:effectLst/>
              </a:rPr>
            </a:br>
            <a:r>
              <a:rPr lang="da-DK" dirty="0">
                <a:effectLst/>
              </a:rPr>
              <a:t/>
            </a:r>
            <a:br>
              <a:rPr lang="da-DK" dirty="0">
                <a:effectLst/>
              </a:rPr>
            </a:br>
            <a:r>
              <a:rPr lang="da-DK" dirty="0" smtClean="0">
                <a:effectLst/>
              </a:rPr>
              <a:t/>
            </a:r>
            <a:br>
              <a:rPr lang="da-DK" dirty="0" smtClean="0">
                <a:effectLst/>
              </a:rPr>
            </a:br>
            <a:r>
              <a:rPr lang="da-DK" dirty="0">
                <a:effectLst/>
              </a:rPr>
              <a:t/>
            </a:r>
            <a:br>
              <a:rPr lang="da-DK" dirty="0">
                <a:effectLst/>
              </a:rPr>
            </a:br>
            <a:r>
              <a:rPr lang="da-DK" sz="2800" b="1" dirty="0" smtClean="0">
                <a:effectLst/>
              </a:rPr>
              <a:t>Svanesøen </a:t>
            </a:r>
            <a:r>
              <a:rPr lang="da-DK" sz="2800" b="1" dirty="0">
                <a:effectLst/>
              </a:rPr>
              <a:t>med </a:t>
            </a:r>
            <a:r>
              <a:rPr lang="da-DK" sz="2800" b="1" dirty="0" err="1" smtClean="0">
                <a:effectLst/>
              </a:rPr>
              <a:t>Mariinskij</a:t>
            </a:r>
            <a:r>
              <a:rPr lang="da-DK" sz="2800" b="1" dirty="0" smtClean="0">
                <a:effectLst/>
              </a:rPr>
              <a:t> </a:t>
            </a:r>
            <a:r>
              <a:rPr lang="da-DK" sz="2800" b="1" dirty="0">
                <a:effectLst/>
              </a:rPr>
              <a:t>Ballet</a:t>
            </a:r>
            <a:endParaRPr lang="da-DK" sz="2800" dirty="0"/>
          </a:p>
        </p:txBody>
      </p:sp>
      <p:sp>
        <p:nvSpPr>
          <p:cNvPr id="3" name="Pladsholder til indhold 2"/>
          <p:cNvSpPr>
            <a:spLocks noGrp="1"/>
          </p:cNvSpPr>
          <p:nvPr>
            <p:ph idx="1"/>
          </p:nvPr>
        </p:nvSpPr>
        <p:spPr>
          <a:xfrm>
            <a:off x="5220072" y="1628800"/>
            <a:ext cx="3106688" cy="4536504"/>
          </a:xfrm>
        </p:spPr>
        <p:txBody>
          <a:bodyPr>
            <a:noAutofit/>
          </a:bodyPr>
          <a:lstStyle/>
          <a:p>
            <a:pPr marL="0" indent="0">
              <a:buNone/>
            </a:pPr>
            <a:r>
              <a:rPr lang="da-DK" sz="1600" b="1" u="sng" dirty="0"/>
              <a:t>Beskrivelse:</a:t>
            </a:r>
            <a:r>
              <a:rPr lang="da-DK" sz="1600" b="1" dirty="0"/>
              <a:t> </a:t>
            </a:r>
            <a:r>
              <a:rPr lang="da-DK" sz="1600" dirty="0" err="1"/>
              <a:t>Feinsmecker</a:t>
            </a:r>
            <a:r>
              <a:rPr lang="da-DK" sz="1600" dirty="0"/>
              <a:t> gæstespil fra det </a:t>
            </a:r>
            <a:r>
              <a:rPr lang="da-DK" sz="1600" dirty="0" smtClean="0"/>
              <a:t>verdensberømte russiske </a:t>
            </a:r>
            <a:r>
              <a:rPr lang="da-DK" sz="1600" dirty="0"/>
              <a:t>kompagni i Sankt Petersborg. </a:t>
            </a:r>
            <a:endParaRPr lang="da-DK" sz="1600" dirty="0" smtClean="0"/>
          </a:p>
          <a:p>
            <a:pPr marL="0" indent="0">
              <a:buNone/>
            </a:pPr>
            <a:endParaRPr lang="da-DK" sz="1600" dirty="0"/>
          </a:p>
          <a:p>
            <a:pPr marL="0" indent="0">
              <a:buNone/>
            </a:pPr>
            <a:r>
              <a:rPr lang="da-DK" sz="1600" b="1" u="sng" dirty="0"/>
              <a:t>Scene:</a:t>
            </a:r>
            <a:r>
              <a:rPr lang="da-DK" sz="1600" b="1" dirty="0"/>
              <a:t> </a:t>
            </a:r>
            <a:r>
              <a:rPr lang="da-DK" sz="1600" dirty="0"/>
              <a:t>Operaens Store Scene</a:t>
            </a:r>
            <a:r>
              <a:rPr lang="da-DK" sz="1600" dirty="0" smtClean="0"/>
              <a:t>.</a:t>
            </a:r>
          </a:p>
          <a:p>
            <a:pPr marL="0" indent="0">
              <a:buNone/>
            </a:pPr>
            <a:endParaRPr lang="da-DK" sz="1600" dirty="0"/>
          </a:p>
          <a:p>
            <a:pPr marL="0" indent="0">
              <a:buNone/>
            </a:pPr>
            <a:r>
              <a:rPr lang="da-DK" sz="1600" b="1" u="sng" dirty="0"/>
              <a:t>Bonusinfo</a:t>
            </a:r>
            <a:r>
              <a:rPr lang="da-DK" sz="1600" b="1" dirty="0"/>
              <a:t>: </a:t>
            </a:r>
            <a:r>
              <a:rPr lang="da-DK" sz="1600" dirty="0"/>
              <a:t>Spiller kun </a:t>
            </a:r>
            <a:r>
              <a:rPr lang="da-DK" sz="1600" dirty="0" smtClean="0"/>
              <a:t>tre gange</a:t>
            </a:r>
            <a:r>
              <a:rPr lang="da-DK" sz="1600" dirty="0"/>
              <a:t>. </a:t>
            </a:r>
            <a:r>
              <a:rPr lang="da-DK" sz="1600" dirty="0" smtClean="0"/>
              <a:t>Stort prestigeprojekt at have </a:t>
            </a:r>
            <a:r>
              <a:rPr lang="da-DK" sz="1600" dirty="0" err="1" smtClean="0"/>
              <a:t>Mariinskij</a:t>
            </a:r>
            <a:r>
              <a:rPr lang="da-DK" sz="1600" dirty="0" smtClean="0"/>
              <a:t> Ballet på programmet</a:t>
            </a:r>
            <a:r>
              <a:rPr lang="da-DK" sz="1600" dirty="0"/>
              <a:t>. </a:t>
            </a:r>
            <a:endParaRPr lang="da-DK" sz="1600" dirty="0" smtClean="0"/>
          </a:p>
          <a:p>
            <a:pPr marL="0" indent="0">
              <a:buNone/>
            </a:pPr>
            <a:endParaRPr lang="da-DK" sz="1600" dirty="0"/>
          </a:p>
          <a:p>
            <a:pPr marL="0" indent="0">
              <a:buNone/>
            </a:pPr>
            <a:r>
              <a:rPr lang="da-DK" sz="1600" b="1" u="sng" dirty="0" smtClean="0"/>
              <a:t>Indtægtspotentiale</a:t>
            </a:r>
            <a:r>
              <a:rPr lang="da-DK" sz="1600" b="1" dirty="0" smtClean="0"/>
              <a:t>: </a:t>
            </a:r>
            <a:r>
              <a:rPr lang="da-DK" sz="1600" dirty="0" smtClean="0"/>
              <a:t>$$</a:t>
            </a:r>
            <a:endParaRPr lang="da-DK" sz="1600" dirty="0"/>
          </a:p>
          <a:p>
            <a:pPr marL="0" indent="0">
              <a:buNone/>
            </a:pPr>
            <a:endParaRPr lang="da-DK" sz="1600" dirty="0" smtClean="0"/>
          </a:p>
          <a:p>
            <a:pPr marL="0" indent="0">
              <a:buNone/>
            </a:pPr>
            <a:r>
              <a:rPr lang="da-DK" sz="1600" b="1" u="sng" dirty="0" smtClean="0"/>
              <a:t>Udgifter</a:t>
            </a:r>
            <a:r>
              <a:rPr lang="da-DK" sz="1600" b="1" dirty="0" smtClean="0"/>
              <a:t>: </a:t>
            </a:r>
            <a:r>
              <a:rPr lang="da-DK" sz="1600" dirty="0" smtClean="0"/>
              <a:t>$$$</a:t>
            </a:r>
            <a:endParaRPr lang="da-DK" sz="1600" dirty="0"/>
          </a:p>
        </p:txBody>
      </p:sp>
      <p:sp>
        <p:nvSpPr>
          <p:cNvPr id="4" name="Tekstboks 3"/>
          <p:cNvSpPr txBox="1"/>
          <p:nvPr/>
        </p:nvSpPr>
        <p:spPr>
          <a:xfrm>
            <a:off x="755576" y="1844824"/>
            <a:ext cx="3312368" cy="2800767"/>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i="1" dirty="0" smtClean="0">
                <a:solidFill>
                  <a:schemeClr val="bg1">
                    <a:lumMod val="50000"/>
                  </a:schemeClr>
                </a:solidFill>
                <a:latin typeface="+mj-lt"/>
              </a:rPr>
              <a:t>Svanesøen</a:t>
            </a:r>
            <a:r>
              <a:rPr lang="da-DK" sz="1600" dirty="0" smtClean="0">
                <a:solidFill>
                  <a:schemeClr val="bg1">
                    <a:lumMod val="50000"/>
                  </a:schemeClr>
                </a:solidFill>
                <a:latin typeface="+mj-lt"/>
              </a:rPr>
              <a:t> blev uropført på </a:t>
            </a:r>
            <a:r>
              <a:rPr lang="da-DK" sz="1600" dirty="0" err="1">
                <a:solidFill>
                  <a:schemeClr val="bg1">
                    <a:lumMod val="50000"/>
                  </a:schemeClr>
                </a:solidFill>
                <a:latin typeface="+mj-lt"/>
              </a:rPr>
              <a:t>Mariinskij</a:t>
            </a:r>
            <a:r>
              <a:rPr lang="da-DK" sz="1600" dirty="0">
                <a:solidFill>
                  <a:schemeClr val="bg1">
                    <a:lumMod val="50000"/>
                  </a:schemeClr>
                </a:solidFill>
                <a:latin typeface="+mj-lt"/>
              </a:rPr>
              <a:t> Teatret </a:t>
            </a:r>
            <a:r>
              <a:rPr lang="da-DK" sz="1600" dirty="0" smtClean="0">
                <a:solidFill>
                  <a:schemeClr val="bg1">
                    <a:lumMod val="50000"/>
                  </a:schemeClr>
                </a:solidFill>
                <a:latin typeface="+mj-lt"/>
              </a:rPr>
              <a:t>i 1895 </a:t>
            </a:r>
            <a:r>
              <a:rPr lang="da-DK" sz="1600" dirty="0">
                <a:solidFill>
                  <a:schemeClr val="bg1">
                    <a:lumMod val="50000"/>
                  </a:schemeClr>
                </a:solidFill>
                <a:latin typeface="+mj-lt"/>
              </a:rPr>
              <a:t>i Marius </a:t>
            </a:r>
            <a:r>
              <a:rPr lang="da-DK" sz="1600" dirty="0" err="1">
                <a:solidFill>
                  <a:schemeClr val="bg1">
                    <a:lumMod val="50000"/>
                  </a:schemeClr>
                </a:solidFill>
                <a:latin typeface="+mj-lt"/>
              </a:rPr>
              <a:t>Petipas</a:t>
            </a:r>
            <a:r>
              <a:rPr lang="da-DK" sz="1600" dirty="0">
                <a:solidFill>
                  <a:schemeClr val="bg1">
                    <a:lumMod val="50000"/>
                  </a:schemeClr>
                </a:solidFill>
                <a:latin typeface="+mj-lt"/>
              </a:rPr>
              <a:t> nu </a:t>
            </a:r>
            <a:r>
              <a:rPr lang="da-DK" sz="1600" dirty="0" smtClean="0">
                <a:solidFill>
                  <a:schemeClr val="bg1">
                    <a:lumMod val="50000"/>
                  </a:schemeClr>
                </a:solidFill>
                <a:latin typeface="+mj-lt"/>
              </a:rPr>
              <a:t>verdenskendte udgave</a:t>
            </a:r>
            <a:r>
              <a:rPr lang="da-DK" sz="1600" dirty="0">
                <a:solidFill>
                  <a:schemeClr val="bg1">
                    <a:lumMod val="50000"/>
                  </a:schemeClr>
                </a:solidFill>
                <a:latin typeface="+mj-lt"/>
              </a:rPr>
              <a:t>. </a:t>
            </a:r>
            <a:r>
              <a:rPr lang="da-DK" sz="1600" dirty="0" smtClean="0">
                <a:solidFill>
                  <a:schemeClr val="bg1">
                    <a:lumMod val="50000"/>
                  </a:schemeClr>
                </a:solidFill>
                <a:latin typeface="+mj-lt"/>
              </a:rPr>
              <a:t>Det </a:t>
            </a:r>
            <a:r>
              <a:rPr lang="da-DK" sz="1600" dirty="0">
                <a:solidFill>
                  <a:schemeClr val="bg1">
                    <a:lumMod val="50000"/>
                  </a:schemeClr>
                </a:solidFill>
                <a:latin typeface="+mj-lt"/>
              </a:rPr>
              <a:t>er et af de mest bevægende værker i ballethistorien, en dramatisk historie om uopnåelig kærlighed, der næsten 150 år efter dens tilblivelse stadig kan gribe publikum.</a:t>
            </a:r>
          </a:p>
        </p:txBody>
      </p:sp>
    </p:spTree>
    <p:extLst>
      <p:ext uri="{BB962C8B-B14F-4D97-AF65-F5344CB8AC3E}">
        <p14:creationId xmlns:p14="http://schemas.microsoft.com/office/powerpoint/2010/main" val="627468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1187624" y="188639"/>
            <a:ext cx="6696744" cy="949965"/>
          </a:xfrm>
        </p:spPr>
        <p:style>
          <a:lnRef idx="2">
            <a:schemeClr val="accent5"/>
          </a:lnRef>
          <a:fillRef idx="1">
            <a:schemeClr val="lt1"/>
          </a:fillRef>
          <a:effectRef idx="0">
            <a:schemeClr val="accent5"/>
          </a:effectRef>
          <a:fontRef idx="minor">
            <a:schemeClr val="dk1"/>
          </a:fontRef>
        </p:style>
        <p:txBody>
          <a:bodyPr>
            <a:noAutofit/>
          </a:bodyPr>
          <a:lstStyle/>
          <a:p>
            <a:r>
              <a:rPr lang="da-DK" sz="2800" b="1" dirty="0" smtClean="0"/>
              <a:t>Foyerkoncerter</a:t>
            </a:r>
            <a:endParaRPr lang="da-DK" sz="2800" dirty="0"/>
          </a:p>
        </p:txBody>
      </p:sp>
      <p:sp>
        <p:nvSpPr>
          <p:cNvPr id="5" name="Undertitel 2"/>
          <p:cNvSpPr>
            <a:spLocks noGrp="1"/>
          </p:cNvSpPr>
          <p:nvPr>
            <p:ph idx="1"/>
          </p:nvPr>
        </p:nvSpPr>
        <p:spPr>
          <a:xfrm>
            <a:off x="5004048" y="1556792"/>
            <a:ext cx="3106688" cy="4752528"/>
          </a:xfrm>
        </p:spPr>
        <p:txBody>
          <a:bodyPr>
            <a:noAutofit/>
          </a:bodyPr>
          <a:lstStyle/>
          <a:p>
            <a:pPr marL="0" indent="0" algn="l">
              <a:buNone/>
            </a:pPr>
            <a:r>
              <a:rPr lang="da-DK" sz="1600" b="1" u="sng" dirty="0" smtClean="0"/>
              <a:t>Beskrivelse:</a:t>
            </a:r>
            <a:r>
              <a:rPr lang="da-DK" sz="1600" b="1" dirty="0" smtClean="0"/>
              <a:t> </a:t>
            </a:r>
            <a:r>
              <a:rPr lang="da-DK" sz="1600" dirty="0" smtClean="0"/>
              <a:t>Både klassisk og moderne musik i en række gratis koncerter under konceptet Åbne huse. </a:t>
            </a:r>
          </a:p>
          <a:p>
            <a:pPr marL="0" indent="0">
              <a:buNone/>
            </a:pPr>
            <a:r>
              <a:rPr lang="da-DK" sz="1600" dirty="0" smtClean="0"/>
              <a:t/>
            </a:r>
            <a:br>
              <a:rPr lang="da-DK" sz="1600" dirty="0" smtClean="0"/>
            </a:br>
            <a:r>
              <a:rPr lang="da-DK" sz="1600" b="1" u="sng" dirty="0" smtClean="0"/>
              <a:t>Scene:</a:t>
            </a:r>
            <a:r>
              <a:rPr lang="da-DK" sz="1600" b="1" dirty="0" smtClean="0"/>
              <a:t> </a:t>
            </a:r>
            <a:r>
              <a:rPr lang="da-DK" sz="1600" dirty="0"/>
              <a:t>Balkonfoyeren på Gamle </a:t>
            </a:r>
            <a:r>
              <a:rPr lang="da-DK" sz="1600" dirty="0" smtClean="0"/>
              <a:t>Scene.</a:t>
            </a:r>
          </a:p>
          <a:p>
            <a:pPr marL="0" indent="0" algn="l">
              <a:buNone/>
            </a:pPr>
            <a:r>
              <a:rPr lang="da-DK" sz="1600" dirty="0" smtClean="0"/>
              <a:t/>
            </a:r>
            <a:br>
              <a:rPr lang="da-DK" sz="1600" dirty="0" smtClean="0"/>
            </a:br>
            <a:r>
              <a:rPr lang="da-DK" sz="1600" b="1" u="sng" dirty="0" smtClean="0"/>
              <a:t>Bonusinfo</a:t>
            </a:r>
            <a:r>
              <a:rPr lang="da-DK" sz="1600" b="1" dirty="0" smtClean="0"/>
              <a:t>: </a:t>
            </a:r>
            <a:r>
              <a:rPr lang="da-DK" sz="1600" dirty="0" smtClean="0"/>
              <a:t>Målrettet nye publikummer såvel som abonnenter og faste besøgende, der gratis kan tage familie og venner  med.</a:t>
            </a:r>
          </a:p>
          <a:p>
            <a:pPr algn="l"/>
            <a:endParaRPr lang="da-DK" sz="1600" dirty="0" smtClean="0"/>
          </a:p>
          <a:p>
            <a:pPr marL="0" indent="0">
              <a:buNone/>
            </a:pPr>
            <a:r>
              <a:rPr lang="da-DK" sz="1600" b="1" dirty="0" smtClean="0"/>
              <a:t>Indtægtspotentiale: </a:t>
            </a:r>
            <a:r>
              <a:rPr lang="da-DK" sz="1600" dirty="0" smtClean="0"/>
              <a:t>0</a:t>
            </a:r>
          </a:p>
          <a:p>
            <a:pPr marL="0" indent="0">
              <a:buNone/>
            </a:pPr>
            <a:endParaRPr lang="da-DK" sz="1600" u="sng" dirty="0"/>
          </a:p>
          <a:p>
            <a:pPr marL="0" indent="0">
              <a:buNone/>
            </a:pPr>
            <a:r>
              <a:rPr lang="da-DK" sz="1600" b="1" u="sng" dirty="0" smtClean="0"/>
              <a:t>Udgifter</a:t>
            </a:r>
            <a:r>
              <a:rPr lang="da-DK" sz="1600" b="1" dirty="0" smtClean="0"/>
              <a:t>: </a:t>
            </a:r>
            <a:r>
              <a:rPr lang="da-DK" sz="1600" dirty="0" smtClean="0"/>
              <a:t>$</a:t>
            </a:r>
            <a:endParaRPr lang="da-DK" sz="1600" dirty="0"/>
          </a:p>
          <a:p>
            <a:pPr marL="0" indent="0" algn="l">
              <a:buNone/>
            </a:pPr>
            <a:endParaRPr lang="da-DK" sz="2000" u="sng" dirty="0"/>
          </a:p>
        </p:txBody>
      </p:sp>
      <p:sp>
        <p:nvSpPr>
          <p:cNvPr id="2" name="Tekstboks 1"/>
          <p:cNvSpPr txBox="1"/>
          <p:nvPr/>
        </p:nvSpPr>
        <p:spPr>
          <a:xfrm>
            <a:off x="1160069" y="1700808"/>
            <a:ext cx="3312368" cy="3785652"/>
          </a:xfrm>
          <a:prstGeom prst="rect">
            <a:avLst/>
          </a:prstGeom>
          <a:noFill/>
        </p:spPr>
        <p:txBody>
          <a:bodyPr wrap="square" rtlCol="0">
            <a:spAutoFit/>
          </a:bodyPr>
          <a:lstStyle/>
          <a:p>
            <a:r>
              <a:rPr lang="da-DK" sz="1600" b="1" u="sng" dirty="0" smtClean="0">
                <a:solidFill>
                  <a:schemeClr val="bg1">
                    <a:lumMod val="50000"/>
                  </a:schemeClr>
                </a:solidFill>
                <a:latin typeface="+mj-lt"/>
              </a:rPr>
              <a:t>Eksempler på foyerkoncerter:</a:t>
            </a:r>
          </a:p>
          <a:p>
            <a:r>
              <a:rPr lang="da-DK" sz="1600" dirty="0" smtClean="0">
                <a:solidFill>
                  <a:schemeClr val="bg1">
                    <a:lumMod val="50000"/>
                  </a:schemeClr>
                </a:solidFill>
                <a:latin typeface="+mj-lt"/>
              </a:rPr>
              <a:t>Dissing </a:t>
            </a:r>
            <a:r>
              <a:rPr lang="da-DK" sz="1600" dirty="0">
                <a:solidFill>
                  <a:schemeClr val="bg1">
                    <a:lumMod val="50000"/>
                  </a:schemeClr>
                </a:solidFill>
                <a:latin typeface="+mj-lt"/>
              </a:rPr>
              <a:t>&amp;</a:t>
            </a:r>
            <a:r>
              <a:rPr lang="da-DK" sz="1600" dirty="0" smtClean="0">
                <a:solidFill>
                  <a:schemeClr val="bg1">
                    <a:lumMod val="50000"/>
                  </a:schemeClr>
                </a:solidFill>
                <a:latin typeface="+mj-lt"/>
              </a:rPr>
              <a:t> </a:t>
            </a:r>
            <a:r>
              <a:rPr lang="da-DK" sz="1600" dirty="0">
                <a:solidFill>
                  <a:schemeClr val="bg1">
                    <a:lumMod val="50000"/>
                  </a:schemeClr>
                </a:solidFill>
                <a:latin typeface="+mj-lt"/>
              </a:rPr>
              <a:t>Las inviterer med den største selvfølgelighed publikum indenfor, og fortællinger og fantasier viser vej gennem aftenens sange. Arven fra den ældre Dissing ligger som en smuk og kærlig tone i bunden af trioens tekster og lyd, og Dissing &amp; Las er i disse år i deres livs form som sangskrivere og musikere</a:t>
            </a:r>
            <a:r>
              <a:rPr lang="da-DK" sz="1600" dirty="0" smtClean="0">
                <a:solidFill>
                  <a:schemeClr val="bg1">
                    <a:lumMod val="50000"/>
                  </a:schemeClr>
                </a:solidFill>
                <a:latin typeface="+mj-lt"/>
              </a:rPr>
              <a:t>. Koncerten kombineres med klassiske ørehængere. </a:t>
            </a:r>
            <a:endParaRPr lang="da-DK" sz="1600" dirty="0">
              <a:solidFill>
                <a:schemeClr val="bg1">
                  <a:lumMod val="50000"/>
                </a:schemeClr>
              </a:solidFill>
              <a:latin typeface="+mj-lt"/>
            </a:endParaRPr>
          </a:p>
          <a:p>
            <a:endParaRPr lang="da-DK" sz="1600" dirty="0">
              <a:latin typeface="+mj-lt"/>
            </a:endParaRPr>
          </a:p>
        </p:txBody>
      </p:sp>
    </p:spTree>
    <p:extLst>
      <p:ext uri="{BB962C8B-B14F-4D97-AF65-F5344CB8AC3E}">
        <p14:creationId xmlns:p14="http://schemas.microsoft.com/office/powerpoint/2010/main" val="344655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260648"/>
            <a:ext cx="6840760" cy="720080"/>
          </a:xfrm>
        </p:spPr>
        <p:style>
          <a:lnRef idx="2">
            <a:schemeClr val="accent5"/>
          </a:lnRef>
          <a:fillRef idx="1">
            <a:schemeClr val="lt1"/>
          </a:fillRef>
          <a:effectRef idx="0">
            <a:schemeClr val="accent5"/>
          </a:effectRef>
          <a:fontRef idx="minor">
            <a:schemeClr val="dk1"/>
          </a:fontRef>
        </p:style>
        <p:txBody>
          <a:bodyPr/>
          <a:lstStyle/>
          <a:p>
            <a:r>
              <a:rPr lang="da-DK" sz="4800" b="1" dirty="0" smtClean="0">
                <a:effectLst/>
              </a:rPr>
              <a:t/>
            </a:r>
            <a:br>
              <a:rPr lang="da-DK" sz="4800" b="1" dirty="0" smtClean="0">
                <a:effectLst/>
              </a:rPr>
            </a:br>
            <a:r>
              <a:rPr lang="da-DK" sz="4800" dirty="0">
                <a:effectLst/>
              </a:rPr>
              <a:t/>
            </a:r>
            <a:br>
              <a:rPr lang="da-DK" sz="4800" dirty="0">
                <a:effectLst/>
              </a:rPr>
            </a:br>
            <a:r>
              <a:rPr lang="da-DK" sz="2800" b="1" dirty="0">
                <a:effectLst/>
              </a:rPr>
              <a:t>I føling – en krigsballet</a:t>
            </a:r>
            <a:endParaRPr lang="da-DK" sz="2800" dirty="0"/>
          </a:p>
        </p:txBody>
      </p:sp>
      <p:sp>
        <p:nvSpPr>
          <p:cNvPr id="3" name="Pladsholder til indhold 2"/>
          <p:cNvSpPr>
            <a:spLocks noGrp="1"/>
          </p:cNvSpPr>
          <p:nvPr>
            <p:ph idx="1"/>
          </p:nvPr>
        </p:nvSpPr>
        <p:spPr>
          <a:xfrm>
            <a:off x="4499992" y="1556792"/>
            <a:ext cx="3898776" cy="4425355"/>
          </a:xfrm>
        </p:spPr>
        <p:txBody>
          <a:bodyPr>
            <a:normAutofit/>
          </a:bodyPr>
          <a:lstStyle/>
          <a:p>
            <a:pPr marL="0" indent="0">
              <a:buNone/>
            </a:pPr>
            <a:r>
              <a:rPr lang="da-DK" sz="1600" b="1" u="sng" dirty="0"/>
              <a:t>Beskrivelse:</a:t>
            </a:r>
            <a:r>
              <a:rPr lang="da-DK" sz="1600" b="1" dirty="0"/>
              <a:t> </a:t>
            </a:r>
            <a:r>
              <a:rPr lang="da-DK" sz="1600" dirty="0"/>
              <a:t>Samfundskritisk ballet med krigsveteraner og dansere på scenen. Produceret af Det Kongelige Teaters eksperimenterende kompagni Corpus. </a:t>
            </a:r>
            <a:endParaRPr lang="da-DK" sz="1600" dirty="0" smtClean="0"/>
          </a:p>
          <a:p>
            <a:pPr marL="0" indent="0">
              <a:buNone/>
            </a:pPr>
            <a:endParaRPr lang="da-DK" sz="1600" dirty="0"/>
          </a:p>
          <a:p>
            <a:pPr marL="0" indent="0">
              <a:buNone/>
            </a:pPr>
            <a:r>
              <a:rPr lang="da-DK" sz="1600" b="1" u="sng" dirty="0"/>
              <a:t>Scene:</a:t>
            </a:r>
            <a:r>
              <a:rPr lang="da-DK" sz="1600" b="1" dirty="0"/>
              <a:t> </a:t>
            </a:r>
            <a:r>
              <a:rPr lang="da-DK" sz="1600" dirty="0"/>
              <a:t>Skuespilhusets Store Scene</a:t>
            </a:r>
            <a:r>
              <a:rPr lang="da-DK" sz="1600" dirty="0" smtClean="0"/>
              <a:t>.</a:t>
            </a:r>
          </a:p>
          <a:p>
            <a:pPr marL="0" indent="0">
              <a:buNone/>
            </a:pPr>
            <a:endParaRPr lang="da-DK" sz="1600" dirty="0"/>
          </a:p>
          <a:p>
            <a:pPr marL="0" indent="0">
              <a:buNone/>
            </a:pPr>
            <a:r>
              <a:rPr lang="da-DK" sz="1600" b="1" u="sng" dirty="0"/>
              <a:t>Bonusinfo</a:t>
            </a:r>
            <a:r>
              <a:rPr lang="da-DK" sz="1600" b="1" dirty="0"/>
              <a:t>: </a:t>
            </a:r>
            <a:r>
              <a:rPr lang="da-DK" sz="1600" dirty="0" smtClean="0"/>
              <a:t>Aktuel og debatskabende historie. Enhedspris på 200 kr. i hele salen. Skal tiltrække et bredt publikum. </a:t>
            </a:r>
          </a:p>
          <a:p>
            <a:pPr marL="0" indent="0">
              <a:buNone/>
            </a:pPr>
            <a:endParaRPr lang="da-DK" sz="1600" dirty="0"/>
          </a:p>
          <a:p>
            <a:pPr marL="0" indent="0">
              <a:buNone/>
            </a:pPr>
            <a:r>
              <a:rPr lang="da-DK" sz="1600" b="1" u="sng" dirty="0"/>
              <a:t>Indtægtspotentiale</a:t>
            </a:r>
            <a:r>
              <a:rPr lang="da-DK" sz="1600" b="1" dirty="0" smtClean="0"/>
              <a:t>: </a:t>
            </a:r>
            <a:r>
              <a:rPr lang="da-DK" sz="1600" dirty="0" smtClean="0"/>
              <a:t>$$</a:t>
            </a:r>
          </a:p>
          <a:p>
            <a:pPr marL="0" indent="0">
              <a:buNone/>
            </a:pPr>
            <a:endParaRPr lang="da-DK" sz="1600" u="sng" dirty="0"/>
          </a:p>
          <a:p>
            <a:pPr marL="0" indent="0">
              <a:buNone/>
            </a:pPr>
            <a:r>
              <a:rPr lang="da-DK" sz="1600" b="1" u="sng" dirty="0" smtClean="0"/>
              <a:t>Udgifter</a:t>
            </a:r>
            <a:r>
              <a:rPr lang="da-DK" sz="1600" b="1" dirty="0" smtClean="0"/>
              <a:t>: </a:t>
            </a:r>
            <a:r>
              <a:rPr lang="da-DK" sz="1600" dirty="0" smtClean="0"/>
              <a:t>$$</a:t>
            </a:r>
            <a:endParaRPr lang="da-DK" sz="1600" dirty="0"/>
          </a:p>
          <a:p>
            <a:pPr marL="0" indent="0">
              <a:buNone/>
            </a:pPr>
            <a:endParaRPr lang="da-DK" sz="2000" dirty="0" smtClean="0"/>
          </a:p>
          <a:p>
            <a:pPr marL="0" indent="0">
              <a:buNone/>
            </a:pPr>
            <a:endParaRPr lang="da-DK" sz="2000" dirty="0"/>
          </a:p>
          <a:p>
            <a:pPr marL="0" indent="0">
              <a:buNone/>
            </a:pPr>
            <a:endParaRPr lang="da-DK" sz="2000" dirty="0"/>
          </a:p>
          <a:p>
            <a:pPr marL="0" indent="0">
              <a:buNone/>
            </a:pPr>
            <a:endParaRPr lang="da-DK" dirty="0"/>
          </a:p>
        </p:txBody>
      </p:sp>
      <p:sp>
        <p:nvSpPr>
          <p:cNvPr id="4" name="Tekstboks 3"/>
          <p:cNvSpPr txBox="1"/>
          <p:nvPr/>
        </p:nvSpPr>
        <p:spPr>
          <a:xfrm>
            <a:off x="967377" y="1556792"/>
            <a:ext cx="3312368" cy="2339102"/>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a:t>
            </a:r>
            <a:r>
              <a:rPr lang="da-DK" b="1" u="sng" dirty="0" smtClean="0">
                <a:solidFill>
                  <a:schemeClr val="bg1">
                    <a:lumMod val="50000"/>
                  </a:schemeClr>
                </a:solidFill>
              </a:rPr>
              <a:t>: </a:t>
            </a:r>
          </a:p>
          <a:p>
            <a:r>
              <a:rPr lang="da-DK" sz="1600" dirty="0" smtClean="0">
                <a:solidFill>
                  <a:schemeClr val="bg1">
                    <a:lumMod val="50000"/>
                  </a:schemeClr>
                </a:solidFill>
                <a:latin typeface="+mj-lt"/>
              </a:rPr>
              <a:t>Krigen </a:t>
            </a:r>
            <a:r>
              <a:rPr lang="da-DK" sz="1600" dirty="0">
                <a:solidFill>
                  <a:schemeClr val="bg1">
                    <a:lumMod val="50000"/>
                  </a:schemeClr>
                </a:solidFill>
                <a:latin typeface="+mj-lt"/>
              </a:rPr>
              <a:t>i Afghanistan begyndte i 2001, og fra starten deltog danske soldater side om side med amerikanske og engelske soldater. 43 soldater vendte aldrig hjem til Danmark igen. Flere hundrede vendte hjem med sår på krop og sind.</a:t>
            </a:r>
            <a:endParaRPr lang="da-DK" sz="1600" dirty="0" smtClean="0">
              <a:solidFill>
                <a:schemeClr val="bg1">
                  <a:lumMod val="50000"/>
                </a:schemeClr>
              </a:solidFill>
              <a:latin typeface="+mj-lt"/>
            </a:endParaRPr>
          </a:p>
        </p:txBody>
      </p:sp>
    </p:spTree>
    <p:extLst>
      <p:ext uri="{BB962C8B-B14F-4D97-AF65-F5344CB8AC3E}">
        <p14:creationId xmlns:p14="http://schemas.microsoft.com/office/powerpoint/2010/main" val="4037210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1140"/>
            <a:ext cx="8229600" cy="757580"/>
          </a:xfrm>
        </p:spPr>
        <p:style>
          <a:lnRef idx="2">
            <a:schemeClr val="accent5"/>
          </a:lnRef>
          <a:fillRef idx="1">
            <a:schemeClr val="lt1"/>
          </a:fillRef>
          <a:effectRef idx="0">
            <a:schemeClr val="accent5"/>
          </a:effectRef>
          <a:fontRef idx="minor">
            <a:schemeClr val="dk1"/>
          </a:fontRef>
        </p:style>
        <p:txBody>
          <a:bodyPr/>
          <a:lstStyle/>
          <a:p>
            <a:r>
              <a:rPr lang="da-DK" sz="4800" dirty="0" smtClean="0">
                <a:effectLst/>
              </a:rPr>
              <a:t/>
            </a:r>
            <a:br>
              <a:rPr lang="da-DK" sz="4800" dirty="0" smtClean="0">
                <a:effectLst/>
              </a:rPr>
            </a:br>
            <a:r>
              <a:rPr lang="da-DK" sz="4800" dirty="0">
                <a:effectLst/>
              </a:rPr>
              <a:t/>
            </a:r>
            <a:br>
              <a:rPr lang="da-DK" sz="4800" dirty="0">
                <a:effectLst/>
              </a:rPr>
            </a:br>
            <a:r>
              <a:rPr lang="da-DK" sz="4800" dirty="0" smtClean="0">
                <a:effectLst/>
              </a:rPr>
              <a:t/>
            </a:r>
            <a:br>
              <a:rPr lang="da-DK" sz="4800" dirty="0" smtClean="0">
                <a:effectLst/>
              </a:rPr>
            </a:br>
            <a:r>
              <a:rPr lang="da-DK" sz="4800" dirty="0">
                <a:effectLst/>
              </a:rPr>
              <a:t/>
            </a:r>
            <a:br>
              <a:rPr lang="da-DK" sz="4800" dirty="0">
                <a:effectLst/>
              </a:rPr>
            </a:br>
            <a:r>
              <a:rPr lang="da-DK" sz="2800" b="1" dirty="0" err="1">
                <a:effectLst/>
              </a:rPr>
              <a:t>Breakfast</a:t>
            </a:r>
            <a:r>
              <a:rPr lang="da-DK" sz="2800" b="1" dirty="0">
                <a:effectLst/>
              </a:rPr>
              <a:t> med Bournonville</a:t>
            </a:r>
            <a:endParaRPr lang="da-DK" sz="2800" dirty="0"/>
          </a:p>
        </p:txBody>
      </p:sp>
      <p:sp>
        <p:nvSpPr>
          <p:cNvPr id="3" name="Pladsholder til indhold 2"/>
          <p:cNvSpPr>
            <a:spLocks noGrp="1"/>
          </p:cNvSpPr>
          <p:nvPr>
            <p:ph idx="1"/>
          </p:nvPr>
        </p:nvSpPr>
        <p:spPr>
          <a:xfrm>
            <a:off x="4788024" y="1268760"/>
            <a:ext cx="3826768" cy="5400600"/>
          </a:xfrm>
        </p:spPr>
        <p:txBody>
          <a:bodyPr>
            <a:noAutofit/>
          </a:bodyPr>
          <a:lstStyle/>
          <a:p>
            <a:pPr marL="0" indent="0">
              <a:buNone/>
            </a:pPr>
            <a:r>
              <a:rPr lang="da-DK" sz="1600" b="1" u="sng" dirty="0"/>
              <a:t>Beskrivelse:</a:t>
            </a:r>
            <a:r>
              <a:rPr lang="da-DK" sz="1600" b="1" dirty="0"/>
              <a:t> </a:t>
            </a:r>
            <a:r>
              <a:rPr lang="da-DK" sz="1600" dirty="0" smtClean="0"/>
              <a:t>Gratis skoleforestilling </a:t>
            </a:r>
            <a:r>
              <a:rPr lang="da-DK" sz="1600" dirty="0"/>
              <a:t>for 7.-9. klasse. Produceret af ungdomskompagniet i balletten Kompagni B. </a:t>
            </a:r>
            <a:endParaRPr lang="da-DK" sz="1600" dirty="0" smtClean="0"/>
          </a:p>
          <a:p>
            <a:pPr marL="0" indent="0">
              <a:buNone/>
            </a:pPr>
            <a:endParaRPr lang="da-DK" sz="1600" dirty="0"/>
          </a:p>
          <a:p>
            <a:pPr marL="0" indent="0">
              <a:buNone/>
            </a:pPr>
            <a:r>
              <a:rPr lang="da-DK" sz="1600" b="1" u="sng" dirty="0"/>
              <a:t>Scene:</a:t>
            </a:r>
            <a:r>
              <a:rPr lang="da-DK" sz="1600" b="1" dirty="0"/>
              <a:t> </a:t>
            </a:r>
            <a:r>
              <a:rPr lang="da-DK" sz="1600" dirty="0"/>
              <a:t>Gamle Scene </a:t>
            </a:r>
            <a:r>
              <a:rPr lang="da-DK" sz="1600" dirty="0" smtClean="0"/>
              <a:t>(kapacitet ca</a:t>
            </a:r>
            <a:r>
              <a:rPr lang="da-DK" sz="1600" dirty="0"/>
              <a:t>. 750 </a:t>
            </a:r>
            <a:r>
              <a:rPr lang="da-DK" sz="1600" dirty="0" smtClean="0"/>
              <a:t>pladser/forestilling).</a:t>
            </a:r>
          </a:p>
          <a:p>
            <a:pPr marL="0" indent="0">
              <a:buNone/>
            </a:pPr>
            <a:endParaRPr lang="da-DK" sz="1600" dirty="0"/>
          </a:p>
          <a:p>
            <a:pPr marL="0" indent="0">
              <a:buNone/>
            </a:pPr>
            <a:r>
              <a:rPr lang="da-DK" sz="1600" b="1" u="sng" dirty="0"/>
              <a:t>Bonusinfo</a:t>
            </a:r>
            <a:r>
              <a:rPr lang="da-DK" sz="1600" b="1" dirty="0"/>
              <a:t>: </a:t>
            </a:r>
            <a:r>
              <a:rPr lang="da-DK" sz="1600" dirty="0"/>
              <a:t>Tiltag </a:t>
            </a:r>
            <a:r>
              <a:rPr lang="da-DK" sz="1600" dirty="0" smtClean="0"/>
              <a:t>støttet </a:t>
            </a:r>
            <a:r>
              <a:rPr lang="da-DK" sz="1600" dirty="0"/>
              <a:t>af Obelske Fondet og Københavns Kommune</a:t>
            </a:r>
            <a:r>
              <a:rPr lang="da-DK" sz="1600" dirty="0" smtClean="0"/>
              <a:t>. Spiller otte gange for 7.-9. klasse</a:t>
            </a:r>
            <a:r>
              <a:rPr lang="da-DK" sz="1600" dirty="0"/>
              <a:t>. Der produceres inspirationsmaterialer for </a:t>
            </a:r>
            <a:r>
              <a:rPr lang="da-DK" sz="1600" dirty="0" smtClean="0"/>
              <a:t>skoler. Tilbagevendende koncept der står foran et internationalt samarbejde med en balletskole i Kina.</a:t>
            </a:r>
            <a:endParaRPr lang="da-DK" sz="1600" dirty="0"/>
          </a:p>
          <a:p>
            <a:pPr marL="0" indent="0">
              <a:buNone/>
            </a:pPr>
            <a:endParaRPr lang="da-DK" sz="1600" dirty="0" smtClean="0"/>
          </a:p>
          <a:p>
            <a:pPr marL="0" indent="0">
              <a:buNone/>
            </a:pPr>
            <a:r>
              <a:rPr lang="da-DK" sz="1600" b="1" u="sng" dirty="0" smtClean="0"/>
              <a:t>Indtægtspotentiale: </a:t>
            </a:r>
            <a:r>
              <a:rPr lang="da-DK" sz="1600" dirty="0" smtClean="0"/>
              <a:t>0 </a:t>
            </a:r>
            <a:r>
              <a:rPr lang="da-DK" sz="1600" dirty="0" err="1" smtClean="0"/>
              <a:t>kr</a:t>
            </a:r>
            <a:endParaRPr lang="da-DK" sz="1600" u="sng" dirty="0" smtClean="0"/>
          </a:p>
          <a:p>
            <a:pPr marL="0" indent="0">
              <a:buNone/>
            </a:pPr>
            <a:endParaRPr lang="da-DK" sz="1600" u="sng" dirty="0"/>
          </a:p>
          <a:p>
            <a:pPr marL="0" indent="0">
              <a:buNone/>
            </a:pPr>
            <a:r>
              <a:rPr lang="da-DK" sz="1600" b="1" u="sng" dirty="0" smtClean="0"/>
              <a:t>Udgifter</a:t>
            </a:r>
            <a:r>
              <a:rPr lang="da-DK" sz="1600" b="1" dirty="0" smtClean="0"/>
              <a:t>: </a:t>
            </a:r>
            <a:r>
              <a:rPr lang="da-DK" sz="1600" dirty="0" smtClean="0"/>
              <a:t>$</a:t>
            </a:r>
          </a:p>
        </p:txBody>
      </p:sp>
      <p:sp>
        <p:nvSpPr>
          <p:cNvPr id="4" name="Tekstboks 3"/>
          <p:cNvSpPr txBox="1"/>
          <p:nvPr/>
        </p:nvSpPr>
        <p:spPr>
          <a:xfrm>
            <a:off x="539552" y="1340768"/>
            <a:ext cx="3312367" cy="3354765"/>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a:t>
            </a:r>
            <a:r>
              <a:rPr lang="da-DK" b="1" u="sng" dirty="0" smtClean="0">
                <a:solidFill>
                  <a:schemeClr val="bg1">
                    <a:lumMod val="50000"/>
                  </a:schemeClr>
                </a:solidFill>
              </a:rPr>
              <a:t>: </a:t>
            </a:r>
          </a:p>
          <a:p>
            <a:r>
              <a:rPr lang="da-DK" sz="1600" dirty="0" smtClean="0">
                <a:solidFill>
                  <a:schemeClr val="bg1">
                    <a:lumMod val="50000"/>
                  </a:schemeClr>
                </a:solidFill>
                <a:latin typeface="+mj-lt"/>
              </a:rPr>
              <a:t>Det </a:t>
            </a:r>
            <a:r>
              <a:rPr lang="da-DK" sz="1600" dirty="0">
                <a:solidFill>
                  <a:schemeClr val="bg1">
                    <a:lumMod val="50000"/>
                  </a:schemeClr>
                </a:solidFill>
                <a:latin typeface="+mj-lt"/>
              </a:rPr>
              <a:t>Kongelige Teaters Kompagni B slår til igen! Vi er 25 dansere som kæmper for kunst. Vi har skabt en forestilling til jer, fyldt af høj kvalitet ballet, kreativitet og energi.</a:t>
            </a:r>
          </a:p>
          <a:p>
            <a:r>
              <a:rPr lang="da-DK" sz="1600" dirty="0" smtClean="0">
                <a:solidFill>
                  <a:schemeClr val="bg1">
                    <a:lumMod val="50000"/>
                  </a:schemeClr>
                </a:solidFill>
                <a:latin typeface="+mj-lt"/>
              </a:rPr>
              <a:t>Forestillingen </a:t>
            </a:r>
            <a:r>
              <a:rPr lang="da-DK" sz="1600" dirty="0">
                <a:solidFill>
                  <a:schemeClr val="bg1">
                    <a:lumMod val="50000"/>
                  </a:schemeClr>
                </a:solidFill>
                <a:latin typeface="+mj-lt"/>
              </a:rPr>
              <a:t>er med uddrag fra klassiske balletter samt vores egne moderne </a:t>
            </a:r>
            <a:r>
              <a:rPr lang="da-DK" sz="1600" dirty="0" smtClean="0">
                <a:solidFill>
                  <a:schemeClr val="bg1">
                    <a:lumMod val="50000"/>
                  </a:schemeClr>
                </a:solidFill>
                <a:latin typeface="+mj-lt"/>
              </a:rPr>
              <a:t>koreografi </a:t>
            </a:r>
            <a:r>
              <a:rPr lang="da-DK" sz="1600" dirty="0">
                <a:solidFill>
                  <a:schemeClr val="bg1">
                    <a:lumMod val="50000"/>
                  </a:schemeClr>
                </a:solidFill>
                <a:latin typeface="+mj-lt"/>
              </a:rPr>
              <a:t>sat sammen med det sidste nye indenfor video og musik.</a:t>
            </a:r>
          </a:p>
          <a:p>
            <a:r>
              <a:rPr lang="da-DK" dirty="0" smtClean="0">
                <a:solidFill>
                  <a:schemeClr val="bg1">
                    <a:lumMod val="50000"/>
                  </a:schemeClr>
                </a:solidFill>
              </a:rPr>
              <a:t> </a:t>
            </a:r>
            <a:endParaRPr lang="da-DK" dirty="0">
              <a:solidFill>
                <a:schemeClr val="bg1">
                  <a:lumMod val="50000"/>
                </a:schemeClr>
              </a:solidFill>
            </a:endParaRPr>
          </a:p>
        </p:txBody>
      </p:sp>
    </p:spTree>
    <p:extLst>
      <p:ext uri="{BB962C8B-B14F-4D97-AF65-F5344CB8AC3E}">
        <p14:creationId xmlns:p14="http://schemas.microsoft.com/office/powerpoint/2010/main" val="195342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648072"/>
          </a:xfrm>
        </p:spPr>
        <p:style>
          <a:lnRef idx="2">
            <a:schemeClr val="accent5"/>
          </a:lnRef>
          <a:fillRef idx="1">
            <a:schemeClr val="lt1"/>
          </a:fillRef>
          <a:effectRef idx="0">
            <a:schemeClr val="accent5"/>
          </a:effectRef>
          <a:fontRef idx="minor">
            <a:schemeClr val="dk1"/>
          </a:fontRef>
        </p:style>
        <p:txBody>
          <a:bodyPr/>
          <a:lstStyle/>
          <a:p>
            <a:r>
              <a:rPr lang="da-DK" dirty="0" smtClean="0">
                <a:effectLst/>
              </a:rPr>
              <a:t> </a:t>
            </a:r>
            <a:r>
              <a:rPr lang="da-DK" dirty="0">
                <a:effectLst/>
              </a:rPr>
              <a:t/>
            </a:r>
            <a:br>
              <a:rPr lang="da-DK" dirty="0">
                <a:effectLst/>
              </a:rPr>
            </a:br>
            <a:r>
              <a:rPr lang="da-DK" sz="2800" b="1" dirty="0">
                <a:effectLst/>
              </a:rPr>
              <a:t>Nøddeknækkeren</a:t>
            </a:r>
            <a:endParaRPr lang="da-DK" sz="2800" dirty="0"/>
          </a:p>
        </p:txBody>
      </p:sp>
      <p:sp>
        <p:nvSpPr>
          <p:cNvPr id="3" name="Pladsholder til indhold 2"/>
          <p:cNvSpPr>
            <a:spLocks noGrp="1"/>
          </p:cNvSpPr>
          <p:nvPr>
            <p:ph idx="1"/>
          </p:nvPr>
        </p:nvSpPr>
        <p:spPr>
          <a:xfrm>
            <a:off x="5220072" y="1412776"/>
            <a:ext cx="3538736" cy="4752528"/>
          </a:xfrm>
        </p:spPr>
        <p:txBody>
          <a:bodyPr>
            <a:noAutofit/>
          </a:bodyPr>
          <a:lstStyle/>
          <a:p>
            <a:pPr marL="0" indent="0">
              <a:buNone/>
            </a:pPr>
            <a:r>
              <a:rPr lang="da-DK" sz="1600" b="1" u="sng" dirty="0"/>
              <a:t>Beskrivelse:</a:t>
            </a:r>
            <a:r>
              <a:rPr lang="da-DK" sz="1600" b="1" dirty="0"/>
              <a:t> </a:t>
            </a:r>
            <a:r>
              <a:rPr lang="da-DK" sz="1600" dirty="0"/>
              <a:t>Årets ultimative juleforestilling for hele familien. Kendt klassisk </a:t>
            </a:r>
            <a:r>
              <a:rPr lang="da-DK" sz="1600" dirty="0" smtClean="0"/>
              <a:t>ballet med musik af </a:t>
            </a:r>
            <a:r>
              <a:rPr lang="da-DK" sz="1600" dirty="0"/>
              <a:t>Tjajkovskij </a:t>
            </a:r>
            <a:r>
              <a:rPr lang="da-DK" sz="1600" dirty="0" smtClean="0"/>
              <a:t>og </a:t>
            </a:r>
            <a:r>
              <a:rPr lang="da-DK" sz="1600" dirty="0"/>
              <a:t>koreografi af </a:t>
            </a:r>
            <a:r>
              <a:rPr lang="da-DK" sz="1600" dirty="0" smtClean="0"/>
              <a:t>den russiske balletmester </a:t>
            </a:r>
            <a:r>
              <a:rPr lang="da-DK" sz="1600" dirty="0"/>
              <a:t>Marius </a:t>
            </a:r>
            <a:r>
              <a:rPr lang="da-DK" sz="1600" dirty="0" err="1" smtClean="0"/>
              <a:t>Petipa</a:t>
            </a:r>
            <a:r>
              <a:rPr lang="da-DK" sz="1600" dirty="0" smtClean="0"/>
              <a:t>.</a:t>
            </a:r>
          </a:p>
          <a:p>
            <a:pPr marL="0" indent="0">
              <a:buNone/>
            </a:pPr>
            <a:endParaRPr lang="da-DK" sz="1600" dirty="0"/>
          </a:p>
          <a:p>
            <a:pPr marL="0" indent="0">
              <a:buNone/>
            </a:pPr>
            <a:r>
              <a:rPr lang="da-DK" sz="1600" b="1" u="sng" dirty="0"/>
              <a:t>Scene:</a:t>
            </a:r>
            <a:r>
              <a:rPr lang="da-DK" sz="1600" b="1" dirty="0"/>
              <a:t> </a:t>
            </a:r>
            <a:r>
              <a:rPr lang="da-DK" sz="1600" dirty="0"/>
              <a:t>Gamle </a:t>
            </a:r>
            <a:r>
              <a:rPr lang="da-DK" sz="1600" dirty="0" smtClean="0"/>
              <a:t>Scene</a:t>
            </a:r>
          </a:p>
          <a:p>
            <a:pPr marL="0" indent="0">
              <a:buNone/>
            </a:pPr>
            <a:endParaRPr lang="da-DK" sz="1600" dirty="0"/>
          </a:p>
          <a:p>
            <a:pPr marL="0" indent="0">
              <a:buNone/>
            </a:pPr>
            <a:r>
              <a:rPr lang="da-DK" sz="1600" b="1" u="sng" dirty="0"/>
              <a:t>Bonusinfo</a:t>
            </a:r>
            <a:r>
              <a:rPr lang="da-DK" sz="1600" b="1" dirty="0"/>
              <a:t>: </a:t>
            </a:r>
            <a:r>
              <a:rPr lang="da-DK" sz="1600" dirty="0" smtClean="0"/>
              <a:t>Genopsætning. Stor gavekortkampagne planlagt. </a:t>
            </a:r>
            <a:r>
              <a:rPr lang="da-DK" sz="1600" dirty="0"/>
              <a:t>Kan turnere til de store musikhuse i Jylland</a:t>
            </a:r>
            <a:r>
              <a:rPr lang="da-DK" sz="1600" dirty="0" smtClean="0"/>
              <a:t>. </a:t>
            </a:r>
          </a:p>
          <a:p>
            <a:pPr marL="0" indent="0">
              <a:buNone/>
            </a:pPr>
            <a:endParaRPr lang="da-DK" sz="1600" dirty="0"/>
          </a:p>
          <a:p>
            <a:pPr marL="0" indent="0">
              <a:buNone/>
            </a:pPr>
            <a:r>
              <a:rPr lang="da-DK" sz="1600" b="1" u="sng" dirty="0"/>
              <a:t>Indtægtspotentiale</a:t>
            </a:r>
            <a:r>
              <a:rPr lang="da-DK" sz="1600" b="1" dirty="0" smtClean="0"/>
              <a:t>: </a:t>
            </a:r>
            <a:r>
              <a:rPr lang="da-DK" sz="1600" dirty="0" smtClean="0"/>
              <a:t>$$$$$</a:t>
            </a:r>
          </a:p>
          <a:p>
            <a:pPr marL="0" indent="0">
              <a:buNone/>
            </a:pPr>
            <a:endParaRPr lang="da-DK" sz="1600" u="sng" dirty="0"/>
          </a:p>
          <a:p>
            <a:pPr marL="0" indent="0">
              <a:buNone/>
            </a:pPr>
            <a:r>
              <a:rPr lang="da-DK" sz="1600" b="1" u="sng" dirty="0" smtClean="0"/>
              <a:t>Udgifter</a:t>
            </a:r>
            <a:r>
              <a:rPr lang="da-DK" sz="1600" b="1" dirty="0" smtClean="0"/>
              <a:t>: </a:t>
            </a:r>
            <a:r>
              <a:rPr lang="da-DK" sz="1600" dirty="0" smtClean="0"/>
              <a:t>$$$$ </a:t>
            </a:r>
            <a:endParaRPr lang="da-DK" sz="1600" dirty="0"/>
          </a:p>
        </p:txBody>
      </p:sp>
      <p:sp>
        <p:nvSpPr>
          <p:cNvPr id="4" name="Tekstboks 3"/>
          <p:cNvSpPr txBox="1"/>
          <p:nvPr/>
        </p:nvSpPr>
        <p:spPr>
          <a:xfrm>
            <a:off x="755576" y="1484784"/>
            <a:ext cx="3384376" cy="2554545"/>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i="1" dirty="0" smtClean="0">
                <a:solidFill>
                  <a:schemeClr val="bg1">
                    <a:lumMod val="50000"/>
                  </a:schemeClr>
                </a:solidFill>
                <a:latin typeface="+mj-lt"/>
              </a:rPr>
              <a:t>Nøddeknækkeren</a:t>
            </a:r>
            <a:r>
              <a:rPr lang="da-DK" sz="1600" dirty="0" smtClean="0">
                <a:solidFill>
                  <a:schemeClr val="bg1">
                    <a:lumMod val="50000"/>
                  </a:schemeClr>
                </a:solidFill>
                <a:latin typeface="+mj-lt"/>
              </a:rPr>
              <a:t> er en eventyrfortælling med dansende snefnug</a:t>
            </a:r>
            <a:r>
              <a:rPr lang="da-DK" sz="1600" dirty="0">
                <a:solidFill>
                  <a:schemeClr val="bg1">
                    <a:lumMod val="50000"/>
                  </a:schemeClr>
                </a:solidFill>
                <a:latin typeface="+mj-lt"/>
              </a:rPr>
              <a:t>, valsende blomster, </a:t>
            </a:r>
            <a:r>
              <a:rPr lang="da-DK" sz="1600" dirty="0" smtClean="0">
                <a:solidFill>
                  <a:schemeClr val="bg1">
                    <a:lumMod val="50000"/>
                  </a:schemeClr>
                </a:solidFill>
                <a:latin typeface="+mj-lt"/>
              </a:rPr>
              <a:t>frække mus</a:t>
            </a:r>
            <a:r>
              <a:rPr lang="da-DK" sz="1600" dirty="0">
                <a:solidFill>
                  <a:schemeClr val="bg1">
                    <a:lumMod val="50000"/>
                  </a:schemeClr>
                </a:solidFill>
                <a:latin typeface="+mj-lt"/>
              </a:rPr>
              <a:t>, tårnhøje juletræer, iskolde snedronninger,</a:t>
            </a:r>
          </a:p>
          <a:p>
            <a:r>
              <a:rPr lang="da-DK" sz="1600" dirty="0">
                <a:solidFill>
                  <a:schemeClr val="bg1">
                    <a:lumMod val="50000"/>
                  </a:schemeClr>
                </a:solidFill>
                <a:latin typeface="+mj-lt"/>
              </a:rPr>
              <a:t>varmblodede sukkerfeer, prinser</a:t>
            </a:r>
          </a:p>
          <a:p>
            <a:r>
              <a:rPr lang="da-DK" sz="1600" dirty="0">
                <a:solidFill>
                  <a:schemeClr val="bg1">
                    <a:lumMod val="50000"/>
                  </a:schemeClr>
                </a:solidFill>
                <a:latin typeface="+mj-lt"/>
              </a:rPr>
              <a:t>og prinsesser, kinesere, arabere og </a:t>
            </a:r>
            <a:r>
              <a:rPr lang="da-DK" sz="1600" dirty="0" smtClean="0">
                <a:solidFill>
                  <a:schemeClr val="bg1">
                    <a:lumMod val="50000"/>
                  </a:schemeClr>
                </a:solidFill>
                <a:latin typeface="+mj-lt"/>
              </a:rPr>
              <a:t>meget mere</a:t>
            </a:r>
            <a:r>
              <a:rPr lang="da-DK" sz="1600" dirty="0">
                <a:solidFill>
                  <a:schemeClr val="bg1">
                    <a:lumMod val="50000"/>
                  </a:schemeClr>
                </a:solidFill>
                <a:latin typeface="+mj-lt"/>
              </a:rPr>
              <a:t>.</a:t>
            </a:r>
          </a:p>
          <a:p>
            <a:r>
              <a:rPr lang="da-DK" sz="1600" dirty="0" smtClean="0">
                <a:solidFill>
                  <a:schemeClr val="bg1">
                    <a:lumMod val="50000"/>
                  </a:schemeClr>
                </a:solidFill>
                <a:latin typeface="+mj-lt"/>
              </a:rPr>
              <a:t> </a:t>
            </a:r>
            <a:endParaRPr lang="da-DK" sz="1600" dirty="0">
              <a:solidFill>
                <a:schemeClr val="bg1">
                  <a:lumMod val="50000"/>
                </a:schemeClr>
              </a:solidFill>
              <a:latin typeface="+mj-lt"/>
            </a:endParaRPr>
          </a:p>
        </p:txBody>
      </p:sp>
    </p:spTree>
    <p:extLst>
      <p:ext uri="{BB962C8B-B14F-4D97-AF65-F5344CB8AC3E}">
        <p14:creationId xmlns:p14="http://schemas.microsoft.com/office/powerpoint/2010/main" val="3710777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548680"/>
            <a:ext cx="6912768" cy="648072"/>
          </a:xfrm>
        </p:spPr>
        <p:style>
          <a:lnRef idx="2">
            <a:schemeClr val="accent5"/>
          </a:lnRef>
          <a:fillRef idx="1">
            <a:schemeClr val="lt1"/>
          </a:fillRef>
          <a:effectRef idx="0">
            <a:schemeClr val="accent5"/>
          </a:effectRef>
          <a:fontRef idx="minor">
            <a:schemeClr val="dk1"/>
          </a:fontRef>
        </p:style>
        <p:txBody>
          <a:bodyPr/>
          <a:lstStyle/>
          <a:p>
            <a:r>
              <a:rPr lang="da-DK" dirty="0">
                <a:effectLst/>
              </a:rPr>
              <a:t/>
            </a:r>
            <a:br>
              <a:rPr lang="da-DK" dirty="0">
                <a:effectLst/>
              </a:rPr>
            </a:br>
            <a:r>
              <a:rPr lang="da-DK" sz="2800" b="1" dirty="0">
                <a:effectLst/>
              </a:rPr>
              <a:t>Romeo </a:t>
            </a:r>
            <a:r>
              <a:rPr lang="da-DK" sz="2800" b="1" dirty="0" smtClean="0">
                <a:effectLst/>
              </a:rPr>
              <a:t>og </a:t>
            </a:r>
            <a:r>
              <a:rPr lang="da-DK" sz="2800" b="1" dirty="0">
                <a:effectLst/>
              </a:rPr>
              <a:t>Julie</a:t>
            </a:r>
            <a:endParaRPr lang="da-DK" sz="2800" dirty="0"/>
          </a:p>
        </p:txBody>
      </p:sp>
      <p:sp>
        <p:nvSpPr>
          <p:cNvPr id="3" name="Pladsholder til indhold 2"/>
          <p:cNvSpPr>
            <a:spLocks noGrp="1"/>
          </p:cNvSpPr>
          <p:nvPr>
            <p:ph idx="1"/>
          </p:nvPr>
        </p:nvSpPr>
        <p:spPr>
          <a:xfrm>
            <a:off x="4572000" y="1556792"/>
            <a:ext cx="3682752" cy="4425355"/>
          </a:xfrm>
        </p:spPr>
        <p:txBody>
          <a:bodyPr>
            <a:normAutofit/>
          </a:bodyPr>
          <a:lstStyle/>
          <a:p>
            <a:pPr marL="0" indent="0">
              <a:buNone/>
            </a:pPr>
            <a:r>
              <a:rPr lang="da-DK" sz="1600" b="1" u="sng" dirty="0"/>
              <a:t>Beskrivelse:</a:t>
            </a:r>
            <a:r>
              <a:rPr lang="da-DK" sz="1600" b="1" dirty="0"/>
              <a:t> </a:t>
            </a:r>
            <a:r>
              <a:rPr lang="da-DK" sz="1600" dirty="0"/>
              <a:t>Verdens mest romantiske ballet for alle. Klassisk opsætning af mesterkoreograf John </a:t>
            </a:r>
            <a:r>
              <a:rPr lang="da-DK" sz="1600" dirty="0" err="1" smtClean="0"/>
              <a:t>Neumeier</a:t>
            </a:r>
            <a:r>
              <a:rPr lang="da-DK" sz="1600" dirty="0" smtClean="0"/>
              <a:t> med musik af </a:t>
            </a:r>
            <a:r>
              <a:rPr lang="da-DK" sz="1600" dirty="0"/>
              <a:t>Tjajkovskij</a:t>
            </a:r>
            <a:r>
              <a:rPr lang="da-DK" sz="1600" dirty="0" smtClean="0"/>
              <a:t>. </a:t>
            </a:r>
          </a:p>
          <a:p>
            <a:pPr marL="0" indent="0">
              <a:buNone/>
            </a:pPr>
            <a:endParaRPr lang="da-DK" sz="1600" dirty="0"/>
          </a:p>
          <a:p>
            <a:pPr marL="0" indent="0">
              <a:buNone/>
            </a:pPr>
            <a:r>
              <a:rPr lang="da-DK" sz="1600" b="1" u="sng" dirty="0"/>
              <a:t>Scene:</a:t>
            </a:r>
            <a:r>
              <a:rPr lang="da-DK" sz="1600" b="1" dirty="0"/>
              <a:t> </a:t>
            </a:r>
            <a:r>
              <a:rPr lang="da-DK" sz="1600" dirty="0"/>
              <a:t>Gamle Scene</a:t>
            </a:r>
            <a:r>
              <a:rPr lang="da-DK" sz="1600" dirty="0" smtClean="0"/>
              <a:t>.</a:t>
            </a:r>
          </a:p>
          <a:p>
            <a:pPr marL="0" indent="0">
              <a:buNone/>
            </a:pPr>
            <a:endParaRPr lang="da-DK" sz="1600" dirty="0"/>
          </a:p>
          <a:p>
            <a:pPr marL="0" indent="0">
              <a:buNone/>
            </a:pPr>
            <a:r>
              <a:rPr lang="da-DK" sz="1600" b="1" u="sng" dirty="0"/>
              <a:t>Bonusinfo</a:t>
            </a:r>
            <a:r>
              <a:rPr lang="da-DK" sz="1600" b="1" dirty="0" smtClean="0"/>
              <a:t>: </a:t>
            </a:r>
            <a:r>
              <a:rPr lang="da-DK" sz="1600" dirty="0" smtClean="0"/>
              <a:t>Denne udgave af den klassiske ballet, vil blive opført som </a:t>
            </a:r>
            <a:r>
              <a:rPr lang="da-DK" sz="1600" dirty="0" err="1" smtClean="0"/>
              <a:t>nyopsætning</a:t>
            </a:r>
            <a:r>
              <a:rPr lang="da-DK" sz="1600" dirty="0" smtClean="0"/>
              <a:t> </a:t>
            </a:r>
            <a:r>
              <a:rPr lang="da-DK" sz="1600" dirty="0"/>
              <a:t>med ny </a:t>
            </a:r>
            <a:r>
              <a:rPr lang="da-DK" sz="1600" dirty="0" smtClean="0"/>
              <a:t>scenografi af anerkendt dansk scenograf.</a:t>
            </a:r>
          </a:p>
          <a:p>
            <a:pPr marL="0" indent="0">
              <a:buNone/>
            </a:pPr>
            <a:endParaRPr lang="da-DK" sz="1600" dirty="0"/>
          </a:p>
          <a:p>
            <a:pPr marL="0" indent="0">
              <a:buNone/>
            </a:pPr>
            <a:r>
              <a:rPr lang="da-DK" sz="1600" b="1" u="sng" dirty="0"/>
              <a:t>Indtægtspotentiale</a:t>
            </a:r>
            <a:r>
              <a:rPr lang="da-DK" sz="1600" b="1" dirty="0" smtClean="0"/>
              <a:t>: </a:t>
            </a:r>
            <a:r>
              <a:rPr lang="da-DK" sz="1600" dirty="0" smtClean="0"/>
              <a:t>$$$$</a:t>
            </a:r>
          </a:p>
          <a:p>
            <a:pPr marL="0" indent="0">
              <a:buNone/>
            </a:pPr>
            <a:endParaRPr lang="da-DK" sz="1600" u="sng" dirty="0"/>
          </a:p>
          <a:p>
            <a:pPr marL="0" indent="0">
              <a:buNone/>
            </a:pPr>
            <a:r>
              <a:rPr lang="da-DK" sz="1600" b="1" u="sng" dirty="0" smtClean="0"/>
              <a:t>Udgifter</a:t>
            </a:r>
            <a:r>
              <a:rPr lang="da-DK" sz="1600" b="1" dirty="0" smtClean="0"/>
              <a:t>: </a:t>
            </a:r>
            <a:r>
              <a:rPr lang="da-DK" sz="1600" dirty="0" smtClean="0"/>
              <a:t>$$$$$+ </a:t>
            </a:r>
            <a:endParaRPr lang="da-DK" sz="1600" dirty="0"/>
          </a:p>
          <a:p>
            <a:endParaRPr lang="da-DK" dirty="0"/>
          </a:p>
        </p:txBody>
      </p:sp>
      <p:sp>
        <p:nvSpPr>
          <p:cNvPr id="4" name="Tekstboks 3"/>
          <p:cNvSpPr txBox="1"/>
          <p:nvPr/>
        </p:nvSpPr>
        <p:spPr>
          <a:xfrm>
            <a:off x="1090913" y="1556837"/>
            <a:ext cx="2767675" cy="3108543"/>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a:t>
            </a:r>
            <a:r>
              <a:rPr lang="da-DK" b="1" u="sng" dirty="0" smtClean="0">
                <a:solidFill>
                  <a:schemeClr val="bg1">
                    <a:lumMod val="50000"/>
                  </a:schemeClr>
                </a:solidFill>
              </a:rPr>
              <a:t>: </a:t>
            </a:r>
          </a:p>
          <a:p>
            <a:r>
              <a:rPr lang="da-DK" sz="1600" i="1" dirty="0" smtClean="0">
                <a:solidFill>
                  <a:schemeClr val="bg1">
                    <a:lumMod val="50000"/>
                  </a:schemeClr>
                </a:solidFill>
                <a:latin typeface="+mj-lt"/>
              </a:rPr>
              <a:t>Romeo </a:t>
            </a:r>
            <a:r>
              <a:rPr lang="da-DK" sz="1600" i="1" dirty="0">
                <a:solidFill>
                  <a:schemeClr val="bg1">
                    <a:lumMod val="50000"/>
                  </a:schemeClr>
                </a:solidFill>
                <a:latin typeface="+mj-lt"/>
              </a:rPr>
              <a:t>og Julie </a:t>
            </a:r>
            <a:r>
              <a:rPr lang="da-DK" sz="1600" dirty="0">
                <a:solidFill>
                  <a:schemeClr val="bg1">
                    <a:lumMod val="50000"/>
                  </a:schemeClr>
                </a:solidFill>
                <a:latin typeface="+mj-lt"/>
              </a:rPr>
              <a:t>er balletten, der åbner øjne og hjerter. </a:t>
            </a:r>
            <a:r>
              <a:rPr lang="da-DK" sz="1600" dirty="0" err="1" smtClean="0">
                <a:solidFill>
                  <a:schemeClr val="bg1">
                    <a:lumMod val="50000"/>
                  </a:schemeClr>
                </a:solidFill>
                <a:latin typeface="+mj-lt"/>
              </a:rPr>
              <a:t>Shakespears</a:t>
            </a:r>
            <a:r>
              <a:rPr lang="da-DK" sz="1600" dirty="0" smtClean="0">
                <a:solidFill>
                  <a:schemeClr val="bg1">
                    <a:lumMod val="50000"/>
                  </a:schemeClr>
                </a:solidFill>
                <a:latin typeface="+mj-lt"/>
              </a:rPr>
              <a:t> historie som alle kender, og som </a:t>
            </a:r>
            <a:r>
              <a:rPr lang="da-DK" sz="1600" dirty="0">
                <a:solidFill>
                  <a:schemeClr val="bg1">
                    <a:lumMod val="50000"/>
                  </a:schemeClr>
                </a:solidFill>
                <a:latin typeface="+mj-lt"/>
              </a:rPr>
              <a:t>er </a:t>
            </a:r>
            <a:r>
              <a:rPr lang="da-DK" sz="1600" dirty="0" smtClean="0">
                <a:solidFill>
                  <a:schemeClr val="bg1">
                    <a:lumMod val="50000"/>
                  </a:schemeClr>
                </a:solidFill>
                <a:latin typeface="+mj-lt"/>
              </a:rPr>
              <a:t>let at </a:t>
            </a:r>
            <a:r>
              <a:rPr lang="da-DK" sz="1600" dirty="0">
                <a:solidFill>
                  <a:schemeClr val="bg1">
                    <a:lumMod val="50000"/>
                  </a:schemeClr>
                </a:solidFill>
                <a:latin typeface="+mj-lt"/>
              </a:rPr>
              <a:t>følge. Om de to forelskede unge fra de fjendtligsindede familier </a:t>
            </a:r>
            <a:r>
              <a:rPr lang="da-DK" sz="1600" dirty="0" smtClean="0">
                <a:solidFill>
                  <a:schemeClr val="bg1">
                    <a:lumMod val="50000"/>
                  </a:schemeClr>
                </a:solidFill>
                <a:latin typeface="+mj-lt"/>
              </a:rPr>
              <a:t>i Verona</a:t>
            </a:r>
            <a:r>
              <a:rPr lang="da-DK" sz="1600" dirty="0">
                <a:solidFill>
                  <a:schemeClr val="bg1">
                    <a:lumMod val="50000"/>
                  </a:schemeClr>
                </a:solidFill>
                <a:latin typeface="+mj-lt"/>
              </a:rPr>
              <a:t>, der bliver ofre for forældrenes hadefulde strid.</a:t>
            </a:r>
          </a:p>
          <a:p>
            <a:endParaRPr lang="da-DK" dirty="0">
              <a:solidFill>
                <a:schemeClr val="bg1">
                  <a:lumMod val="50000"/>
                </a:schemeClr>
              </a:solidFill>
            </a:endParaRPr>
          </a:p>
        </p:txBody>
      </p:sp>
    </p:spTree>
    <p:extLst>
      <p:ext uri="{BB962C8B-B14F-4D97-AF65-F5344CB8AC3E}">
        <p14:creationId xmlns:p14="http://schemas.microsoft.com/office/powerpoint/2010/main" val="27332216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609</TotalTime>
  <Words>1141</Words>
  <Application>Microsoft Office PowerPoint</Application>
  <PresentationFormat>Skærmshow (4:3)</PresentationFormat>
  <Paragraphs>146</Paragraphs>
  <Slides>11</Slides>
  <Notes>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11</vt:i4>
      </vt:variant>
    </vt:vector>
  </HeadingPairs>
  <TitlesOfParts>
    <vt:vector size="17" baseType="lpstr">
      <vt:lpstr>Arial</vt:lpstr>
      <vt:lpstr>Calibri</vt:lpstr>
      <vt:lpstr>Century Gothic</vt:lpstr>
      <vt:lpstr>Courier New</vt:lpstr>
      <vt:lpstr>Palatino Linotype</vt:lpstr>
      <vt:lpstr>Executive</vt:lpstr>
      <vt:lpstr>      Et folkesagn  </vt:lpstr>
      <vt:lpstr>Napoli </vt:lpstr>
      <vt:lpstr>       Dans2Go</vt:lpstr>
      <vt:lpstr>       Svanesøen med Mariinskij Ballet</vt:lpstr>
      <vt:lpstr>Foyerkoncerter</vt:lpstr>
      <vt:lpstr>  I føling – en krigsballet</vt:lpstr>
      <vt:lpstr>    Breakfast med Bournonville</vt:lpstr>
      <vt:lpstr>  Nøddeknækkeren</vt:lpstr>
      <vt:lpstr> Romeo og Julie</vt:lpstr>
      <vt:lpstr>  Jord, luft, ild, vand</vt:lpstr>
      <vt:lpstr> Hübberiet</vt:lpstr>
    </vt:vector>
  </TitlesOfParts>
  <Company>Det Kongelige Teater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Solveig Pedersen</dc:creator>
  <cp:lastModifiedBy>Premilla Hesdorf</cp:lastModifiedBy>
  <cp:revision>81</cp:revision>
  <cp:lastPrinted>2015-02-06T14:04:28Z</cp:lastPrinted>
  <dcterms:created xsi:type="dcterms:W3CDTF">2015-02-05T15:26:57Z</dcterms:created>
  <dcterms:modified xsi:type="dcterms:W3CDTF">2016-06-28T11:13:53Z</dcterms:modified>
</cp:coreProperties>
</file>