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6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4A7DE-653B-4F4B-8C97-E060B649CEE1}" type="datetimeFigureOut">
              <a:rPr lang="da-DK" smtClean="0"/>
              <a:t>28-06-2016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E14B9-C52B-4436-AC03-9C97C693EEB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156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D523C-4241-45CD-BB0F-BA71C6A41E24}" type="slidenum">
              <a:rPr lang="da-DK" smtClean="0">
                <a:solidFill>
                  <a:prstClr val="black"/>
                </a:solidFill>
              </a:rPr>
              <a:pPr/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0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6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2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8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8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5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5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0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6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2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7088BD-888F-43B6-B9A8-503FC0817195}" type="datetimeFigureOut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28-06-2016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669D86-4D91-49C5-A5E2-CFA8F7206D96}" type="slidenum">
              <a:rPr lang="da-DK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0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63688" y="476673"/>
            <a:ext cx="5616624" cy="648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a-DK" sz="2800" b="1" dirty="0">
                <a:effectLst/>
              </a:rPr>
              <a:t>La </a:t>
            </a:r>
            <a:r>
              <a:rPr lang="da-DK" sz="2800" b="1" dirty="0" err="1">
                <a:effectLst/>
              </a:rPr>
              <a:t>traviata</a:t>
            </a: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004048" y="1844824"/>
            <a:ext cx="3240360" cy="4248472"/>
          </a:xfrm>
        </p:spPr>
        <p:txBody>
          <a:bodyPr>
            <a:noAutofit/>
          </a:bodyPr>
          <a:lstStyle/>
          <a:p>
            <a:pPr algn="l"/>
            <a:r>
              <a:rPr lang="da-DK" sz="1600" b="1" u="sng" dirty="0"/>
              <a:t>Beskrivelse:</a:t>
            </a:r>
            <a:r>
              <a:rPr lang="da-DK" sz="1600" b="1" dirty="0"/>
              <a:t> </a:t>
            </a:r>
            <a:r>
              <a:rPr lang="da-DK" sz="1600" dirty="0" smtClean="0"/>
              <a:t>Gæstespil </a:t>
            </a:r>
            <a:r>
              <a:rPr lang="da-DK" sz="1600" dirty="0" smtClean="0"/>
              <a:t>af</a:t>
            </a:r>
            <a:r>
              <a:rPr lang="da-DK" sz="1600" dirty="0" smtClean="0"/>
              <a:t> </a:t>
            </a:r>
            <a:r>
              <a:rPr lang="da-DK" sz="1600" dirty="0" smtClean="0"/>
              <a:t>Den </a:t>
            </a:r>
            <a:r>
              <a:rPr lang="da-DK" sz="1600" dirty="0" smtClean="0"/>
              <a:t>Jyske </a:t>
            </a:r>
            <a:r>
              <a:rPr lang="da-DK" sz="1600" dirty="0"/>
              <a:t>O</a:t>
            </a:r>
            <a:r>
              <a:rPr lang="da-DK" sz="1600" dirty="0" smtClean="0"/>
              <a:t>pera</a:t>
            </a:r>
            <a:r>
              <a:rPr lang="da-DK" sz="1600" dirty="0" smtClean="0"/>
              <a:t>. Klassisk </a:t>
            </a:r>
            <a:r>
              <a:rPr lang="da-DK" sz="1600" dirty="0"/>
              <a:t>italiensk opera af Verdi. </a:t>
            </a:r>
            <a:r>
              <a:rPr lang="da-DK" sz="1600" dirty="0" smtClean="0"/>
              <a:t>Let </a:t>
            </a:r>
            <a:r>
              <a:rPr lang="da-DK" sz="1600" dirty="0"/>
              <a:t>tilgængelig musik og handling. </a:t>
            </a:r>
            <a:endParaRPr lang="da-DK" sz="1600" dirty="0" smtClean="0"/>
          </a:p>
          <a:p>
            <a:pPr algn="l"/>
            <a:endParaRPr lang="da-DK" sz="1600" dirty="0"/>
          </a:p>
          <a:p>
            <a:pPr algn="l"/>
            <a:r>
              <a:rPr lang="da-DK" sz="1600" b="1" u="sng" dirty="0"/>
              <a:t>Scene:</a:t>
            </a:r>
            <a:r>
              <a:rPr lang="da-DK" sz="1600" b="1" dirty="0"/>
              <a:t> </a:t>
            </a:r>
            <a:r>
              <a:rPr lang="da-DK" sz="1600" dirty="0" smtClean="0"/>
              <a:t>Takkelloftet i Operaen.</a:t>
            </a:r>
            <a:endParaRPr lang="da-DK" sz="1600" dirty="0" smtClean="0"/>
          </a:p>
          <a:p>
            <a:pPr algn="l"/>
            <a:endParaRPr lang="da-DK" sz="1600" dirty="0"/>
          </a:p>
          <a:p>
            <a:pPr algn="l"/>
            <a:r>
              <a:rPr lang="da-DK" sz="1600" b="1" u="sng" dirty="0"/>
              <a:t>Bonusinfo</a:t>
            </a:r>
            <a:r>
              <a:rPr lang="da-DK" sz="1600" b="1" dirty="0"/>
              <a:t>: </a:t>
            </a:r>
            <a:r>
              <a:rPr lang="da-DK" sz="1600" dirty="0" smtClean="0"/>
              <a:t>Populær hos både nybegyndere og </a:t>
            </a:r>
            <a:r>
              <a:rPr lang="da-DK" sz="1600" dirty="0"/>
              <a:t>abonnenter</a:t>
            </a:r>
            <a:r>
              <a:rPr lang="da-DK" sz="1600" dirty="0" smtClean="0"/>
              <a:t>. Spiller kun </a:t>
            </a:r>
            <a:r>
              <a:rPr lang="da-DK" sz="1600" dirty="0" smtClean="0"/>
              <a:t>to </a:t>
            </a:r>
            <a:r>
              <a:rPr lang="da-DK" sz="1600" dirty="0" smtClean="0"/>
              <a:t>gange.</a:t>
            </a:r>
          </a:p>
          <a:p>
            <a:pPr algn="l"/>
            <a:endParaRPr lang="da-DK" sz="1600" dirty="0"/>
          </a:p>
          <a:p>
            <a:pPr algn="l"/>
            <a:r>
              <a:rPr lang="da-DK" sz="1600" b="1" u="sng" dirty="0"/>
              <a:t>Indtægtspotentiale</a:t>
            </a:r>
            <a:r>
              <a:rPr lang="da-DK" sz="1600" b="1" dirty="0" smtClean="0"/>
              <a:t>: </a:t>
            </a:r>
            <a:r>
              <a:rPr lang="da-DK" sz="1600" dirty="0" smtClean="0"/>
              <a:t>$</a:t>
            </a:r>
            <a:endParaRPr lang="da-DK" sz="1600" dirty="0" smtClean="0"/>
          </a:p>
          <a:p>
            <a:pPr algn="l"/>
            <a:endParaRPr lang="da-DK" sz="1600" u="sng" dirty="0"/>
          </a:p>
          <a:p>
            <a:pPr algn="l"/>
            <a:r>
              <a:rPr lang="da-DK" sz="1600" b="1" u="sng" dirty="0"/>
              <a:t>Udgifter</a:t>
            </a:r>
            <a:r>
              <a:rPr lang="da-DK" sz="1600" b="1" dirty="0" smtClean="0"/>
              <a:t>: </a:t>
            </a:r>
            <a:r>
              <a:rPr lang="da-DK" sz="1600" dirty="0" smtClean="0"/>
              <a:t>$$</a:t>
            </a:r>
            <a:endParaRPr lang="da-DK" sz="1600" dirty="0"/>
          </a:p>
          <a:p>
            <a:pPr algn="l"/>
            <a:endParaRPr lang="da-DK" sz="2000" dirty="0"/>
          </a:p>
        </p:txBody>
      </p:sp>
      <p:sp>
        <p:nvSpPr>
          <p:cNvPr id="4" name="Tekstboks 3"/>
          <p:cNvSpPr txBox="1"/>
          <p:nvPr/>
        </p:nvSpPr>
        <p:spPr>
          <a:xfrm>
            <a:off x="1331640" y="1916832"/>
            <a:ext cx="309634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Handlingsreferat</a:t>
            </a:r>
            <a:r>
              <a:rPr lang="da-DK" sz="1600" b="1" u="sng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Verdis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tragiske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kærlighedshistorie om det umulige forhold mellem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den unge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Alfredo og den dødeligt syge kurtisane Violetta er dybt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bevægende og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fuld af melodier, der hænger ved længe efter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tæppet er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gået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ned.</a:t>
            </a:r>
            <a:endParaRPr lang="da-DK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984776" cy="648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sz="2800" b="1" dirty="0">
                <a:effectLst/>
              </a:rPr>
              <a:t>Åben </a:t>
            </a:r>
            <a:r>
              <a:rPr lang="da-DK" sz="2800" b="1" dirty="0" smtClean="0">
                <a:effectLst/>
              </a:rPr>
              <a:t>foyer arrangementer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16016" y="1700808"/>
            <a:ext cx="3610744" cy="35283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1600" b="1" u="sng" dirty="0"/>
              <a:t>Beskrivelse:</a:t>
            </a:r>
            <a:r>
              <a:rPr lang="da-DK" sz="1600" b="1" dirty="0"/>
              <a:t> </a:t>
            </a:r>
            <a:r>
              <a:rPr lang="da-DK" sz="1600" dirty="0"/>
              <a:t>Gratis arrangementer i nye formater, der blander forskellige genrer. </a:t>
            </a:r>
            <a:endParaRPr lang="da-DK" sz="1600" dirty="0" smtClean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Scene:</a:t>
            </a:r>
            <a:r>
              <a:rPr lang="da-DK" sz="1600" b="1" dirty="0"/>
              <a:t> </a:t>
            </a:r>
            <a:r>
              <a:rPr lang="da-DK" sz="1600" dirty="0"/>
              <a:t>Operaens foyer</a:t>
            </a:r>
            <a:r>
              <a:rPr lang="da-DK" sz="1600" dirty="0" smtClean="0"/>
              <a:t>.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Bonusinfo</a:t>
            </a:r>
            <a:r>
              <a:rPr lang="da-DK" sz="1600" b="1" dirty="0"/>
              <a:t>: </a:t>
            </a:r>
            <a:r>
              <a:rPr lang="da-DK" sz="1600" dirty="0" smtClean="0"/>
              <a:t>Tiltag under KGL +. Billigt at sætte op. Skal </a:t>
            </a:r>
            <a:r>
              <a:rPr lang="da-DK" sz="1600" dirty="0"/>
              <a:t>tiltrække nye publikummer</a:t>
            </a:r>
            <a:r>
              <a:rPr lang="da-DK" sz="1600" dirty="0" smtClean="0"/>
              <a:t>. 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Indtægtspotentiale:</a:t>
            </a:r>
            <a:r>
              <a:rPr lang="da-DK" sz="1600" b="1" dirty="0"/>
              <a:t> </a:t>
            </a:r>
            <a:r>
              <a:rPr lang="da-DK" sz="1600" dirty="0"/>
              <a:t>o kr</a:t>
            </a:r>
            <a:r>
              <a:rPr lang="da-DK" sz="1600" dirty="0" smtClean="0"/>
              <a:t>.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 smtClean="0"/>
              <a:t>Udgifter:</a:t>
            </a:r>
            <a:r>
              <a:rPr lang="da-DK" sz="1600" b="1" dirty="0" smtClean="0"/>
              <a:t> </a:t>
            </a:r>
            <a:r>
              <a:rPr lang="da-DK" sz="1600" dirty="0" smtClean="0"/>
              <a:t>$</a:t>
            </a:r>
            <a:endParaRPr lang="da-DK" sz="1600" dirty="0"/>
          </a:p>
          <a:p>
            <a:pPr marL="0" indent="0">
              <a:buNone/>
            </a:pPr>
            <a:endParaRPr lang="da-DK" sz="2000" dirty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1187624" y="1700808"/>
            <a:ext cx="28803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Eksempler på Åben foyer arr.: </a:t>
            </a:r>
          </a:p>
          <a:p>
            <a:endParaRPr lang="da-DK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Brunch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og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Jazz – spis brunch i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Operaens foyer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til live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jazz.</a:t>
            </a:r>
            <a:endParaRPr lang="da-DK" sz="16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a-DK" sz="16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Kom og dans med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Tangocatz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– dansegruppe byder op til dans og musik i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Operaens foyer.</a:t>
            </a:r>
            <a:endParaRPr lang="da-DK" sz="16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a-DK" sz="16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Pligten kalder spiller uddrag fra deres sidste album: </a:t>
            </a:r>
            <a:r>
              <a:rPr lang="da-DK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</a:t>
            </a:r>
            <a:r>
              <a:rPr lang="da-DK" sz="1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 </a:t>
            </a:r>
            <a:r>
              <a:rPr lang="da-DK" sz="1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skulle have været der i </a:t>
            </a:r>
            <a:r>
              <a:rPr lang="da-DK" sz="1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går</a:t>
            </a:r>
            <a:endParaRPr lang="da-DK" sz="1600" i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a-DK" sz="1400" dirty="0" smtClean="0">
              <a:latin typeface="+mj-lt"/>
            </a:endParaRPr>
          </a:p>
          <a:p>
            <a:endParaRPr lang="da-DK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275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84776" cy="648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sz="2800" b="1" dirty="0">
                <a:effectLst/>
              </a:rPr>
              <a:t>Nytårskoncerten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48064" y="1700808"/>
            <a:ext cx="3322712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600" b="1" u="sng" dirty="0"/>
              <a:t>Beskrivelse</a:t>
            </a:r>
            <a:r>
              <a:rPr lang="da-DK" sz="1600" b="1" u="sng" dirty="0" smtClean="0"/>
              <a:t>:</a:t>
            </a:r>
          </a:p>
          <a:p>
            <a:pPr marL="0" indent="0">
              <a:buNone/>
            </a:pPr>
            <a:r>
              <a:rPr lang="da-DK" sz="1600" dirty="0" smtClean="0"/>
              <a:t>Koncert med kapellet, hvor publikum starter med at se Dronningens Nytårstale </a:t>
            </a:r>
            <a:r>
              <a:rPr lang="da-DK" sz="1600" smtClean="0"/>
              <a:t>på storskærm.</a:t>
            </a:r>
            <a:endParaRPr lang="da-DK" sz="1600" dirty="0" smtClean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Scene:</a:t>
            </a:r>
            <a:r>
              <a:rPr lang="da-DK" sz="1600" b="1" dirty="0"/>
              <a:t> </a:t>
            </a:r>
            <a:r>
              <a:rPr lang="da-DK" sz="1600" dirty="0"/>
              <a:t>Gamle Scene</a:t>
            </a:r>
            <a:r>
              <a:rPr lang="da-DK" sz="1600" dirty="0" smtClean="0"/>
              <a:t>.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Bonusinfo</a:t>
            </a:r>
            <a:r>
              <a:rPr lang="da-DK" sz="1600" b="1" dirty="0"/>
              <a:t>: </a:t>
            </a:r>
            <a:r>
              <a:rPr lang="da-DK" sz="1600" dirty="0"/>
              <a:t>Gallaaften med forhøjede billetpriser</a:t>
            </a:r>
            <a:r>
              <a:rPr lang="da-DK" sz="1600" dirty="0" smtClean="0"/>
              <a:t>. </a:t>
            </a:r>
            <a:endParaRPr lang="da-DK" sz="1600" dirty="0"/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r>
              <a:rPr lang="da-DK" sz="1600" b="1" u="sng" dirty="0"/>
              <a:t>Indtægtspotentiale:</a:t>
            </a:r>
            <a:r>
              <a:rPr lang="da-DK" sz="1600" b="1" dirty="0"/>
              <a:t> </a:t>
            </a:r>
            <a:r>
              <a:rPr lang="da-DK" sz="1600" dirty="0" smtClean="0"/>
              <a:t>$$</a:t>
            </a:r>
          </a:p>
          <a:p>
            <a:pPr marL="0" indent="0">
              <a:buNone/>
            </a:pPr>
            <a:endParaRPr lang="da-DK" sz="1600" u="sng" dirty="0"/>
          </a:p>
          <a:p>
            <a:pPr marL="0" indent="0">
              <a:buNone/>
            </a:pPr>
            <a:r>
              <a:rPr lang="da-DK" sz="1600" b="1" u="sng" dirty="0" smtClean="0"/>
              <a:t>Udgifter:</a:t>
            </a:r>
            <a:r>
              <a:rPr lang="da-DK" sz="1600" b="1" dirty="0" smtClean="0"/>
              <a:t> </a:t>
            </a:r>
            <a:r>
              <a:rPr lang="da-DK" sz="1600" dirty="0" smtClean="0"/>
              <a:t>$$$</a:t>
            </a:r>
            <a:endParaRPr lang="da-DK" sz="1600" dirty="0"/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4" name="Tekstboks 3"/>
          <p:cNvSpPr txBox="1"/>
          <p:nvPr/>
        </p:nvSpPr>
        <p:spPr>
          <a:xfrm>
            <a:off x="899593" y="1772816"/>
            <a:ext cx="345638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Handlingsreferat: </a:t>
            </a:r>
          </a:p>
          <a:p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Traditionen tro indbyder Det Kongelige Kapel til en festlig aften på tærsklen til det nye år. Programmet forbliver en overraskelse lige til det sidste.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776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dirty="0" smtClean="0">
                <a:effectLst/>
              </a:rPr>
              <a:t/>
            </a:r>
            <a:br>
              <a:rPr lang="da-DK" dirty="0" smtClean="0">
                <a:effectLst/>
              </a:rPr>
            </a:br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dirty="0" smtClean="0">
                <a:effectLst/>
              </a:rPr>
              <a:t/>
            </a:r>
            <a:br>
              <a:rPr lang="da-DK" dirty="0" smtClean="0">
                <a:effectLst/>
              </a:rPr>
            </a:br>
            <a:r>
              <a:rPr lang="da-DK" sz="2800" b="1" dirty="0" smtClean="0">
                <a:effectLst/>
              </a:rPr>
              <a:t>Symfonikoncert</a:t>
            </a:r>
            <a:r>
              <a:rPr lang="da-DK" sz="2800" b="1" dirty="0">
                <a:effectLst/>
              </a:rPr>
              <a:t>: Kærlighedens a</a:t>
            </a:r>
            <a:r>
              <a:rPr lang="da-DK" sz="2800" b="1" dirty="0" smtClean="0">
                <a:effectLst/>
              </a:rPr>
              <a:t>fmagt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220072" y="1916832"/>
            <a:ext cx="3394720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1400" b="1" u="sng" dirty="0"/>
              <a:t>Beskrivelse:</a:t>
            </a:r>
            <a:r>
              <a:rPr lang="da-DK" sz="1400" b="1" dirty="0"/>
              <a:t> </a:t>
            </a:r>
            <a:r>
              <a:rPr lang="da-DK" sz="1400" dirty="0"/>
              <a:t>Koncertopførelse af </a:t>
            </a:r>
            <a:r>
              <a:rPr lang="da-DK" sz="1400" i="1" dirty="0"/>
              <a:t>Tristan og Isolde </a:t>
            </a:r>
            <a:r>
              <a:rPr lang="da-DK" sz="1400" dirty="0"/>
              <a:t>med Det Kongelige Kapel og teatrets egne Wagnersangere samt højt profilerede, internationale </a:t>
            </a:r>
            <a:r>
              <a:rPr lang="da-DK" sz="1400" dirty="0" smtClean="0"/>
              <a:t>gæster. Opføres med kendt dirigent fra Finland.</a:t>
            </a:r>
          </a:p>
          <a:p>
            <a:pPr marL="0" indent="0">
              <a:buNone/>
            </a:pPr>
            <a:endParaRPr lang="da-DK" sz="1400" dirty="0"/>
          </a:p>
          <a:p>
            <a:pPr marL="0" indent="0">
              <a:buNone/>
            </a:pPr>
            <a:r>
              <a:rPr lang="da-DK" sz="1400" b="1" u="sng" dirty="0"/>
              <a:t>Scene: </a:t>
            </a:r>
            <a:r>
              <a:rPr lang="da-DK" sz="1400" dirty="0"/>
              <a:t>Operaens Store Scene</a:t>
            </a:r>
            <a:r>
              <a:rPr lang="da-DK" sz="1400" dirty="0" smtClean="0"/>
              <a:t>.</a:t>
            </a:r>
          </a:p>
          <a:p>
            <a:pPr marL="0" indent="0">
              <a:buNone/>
            </a:pPr>
            <a:endParaRPr lang="da-DK" sz="1400" dirty="0"/>
          </a:p>
          <a:p>
            <a:pPr marL="0" indent="0">
              <a:buNone/>
            </a:pPr>
            <a:r>
              <a:rPr lang="da-DK" sz="1400" b="1" u="sng" dirty="0"/>
              <a:t>Bonusinfo: </a:t>
            </a:r>
            <a:r>
              <a:rPr lang="da-DK" sz="1400" dirty="0"/>
              <a:t>Det Kongelige Teater er et operahus med en stærk Wagner-tradition. </a:t>
            </a:r>
            <a:r>
              <a:rPr lang="da-DK" sz="1400" dirty="0" smtClean="0"/>
              <a:t>Har værdi som udvikling for kapellet.</a:t>
            </a:r>
          </a:p>
          <a:p>
            <a:pPr marL="0" indent="0">
              <a:buNone/>
            </a:pPr>
            <a:endParaRPr lang="da-DK" sz="1400" dirty="0"/>
          </a:p>
          <a:p>
            <a:pPr marL="0" indent="0">
              <a:buNone/>
            </a:pPr>
            <a:r>
              <a:rPr lang="da-DK" sz="1400" b="1" u="sng" dirty="0"/>
              <a:t>Indtægtspotentiale</a:t>
            </a:r>
            <a:r>
              <a:rPr lang="da-DK" sz="1400" b="1" dirty="0" smtClean="0"/>
              <a:t>: </a:t>
            </a:r>
            <a:r>
              <a:rPr lang="da-DK" sz="1400" dirty="0" smtClean="0"/>
              <a:t>$ </a:t>
            </a:r>
            <a:r>
              <a:rPr lang="da-DK" sz="1400" dirty="0" smtClean="0"/>
              <a:t>(Forestillingen </a:t>
            </a:r>
            <a:r>
              <a:rPr lang="da-DK" sz="1400" dirty="0"/>
              <a:t>spiller kun én </a:t>
            </a:r>
            <a:r>
              <a:rPr lang="da-DK" sz="1400" dirty="0" smtClean="0"/>
              <a:t>aften). </a:t>
            </a:r>
            <a:endParaRPr lang="da-DK" sz="1400" u="sng" dirty="0" smtClean="0"/>
          </a:p>
          <a:p>
            <a:pPr marL="0" indent="0">
              <a:buNone/>
            </a:pPr>
            <a:endParaRPr lang="da-DK" sz="1400" u="sng" dirty="0"/>
          </a:p>
          <a:p>
            <a:pPr marL="0" indent="0">
              <a:buNone/>
            </a:pPr>
            <a:r>
              <a:rPr lang="da-DK" sz="1400" b="1" u="sng" dirty="0" smtClean="0"/>
              <a:t>Udgifter:</a:t>
            </a:r>
            <a:r>
              <a:rPr lang="da-DK" sz="1400" b="1" dirty="0" smtClean="0"/>
              <a:t> </a:t>
            </a:r>
            <a:r>
              <a:rPr lang="da-DK" sz="1400" dirty="0" smtClean="0"/>
              <a:t>$$$</a:t>
            </a:r>
            <a:endParaRPr lang="da-DK" sz="1400" dirty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1043609" y="1988840"/>
            <a:ext cx="33123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Handlingsreferat: </a:t>
            </a:r>
          </a:p>
          <a:p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Koncertaften med uddrag fra Wagners </a:t>
            </a:r>
            <a:r>
              <a:rPr lang="da-DK" sz="14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Tristan </a:t>
            </a:r>
            <a:r>
              <a:rPr lang="da-DK" sz="14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og </a:t>
            </a:r>
            <a:r>
              <a:rPr lang="da-DK" sz="14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Isolde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(Liebestod) og andre Wagner sange. I 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sin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hjerteskærende 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dødsarie – Liebestod – besegler Isolde sin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skæbne og 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følger sin elskede Tristan i døden. </a:t>
            </a:r>
            <a:endParaRPr lang="da-DK" sz="1400" b="1" u="sng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227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5904656" cy="648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sz="2800" b="1" dirty="0">
                <a:solidFill>
                  <a:schemeClr val="tx1"/>
                </a:solidFill>
                <a:effectLst/>
              </a:rPr>
              <a:t>La </a:t>
            </a:r>
            <a:r>
              <a:rPr lang="da-DK" sz="2800" b="1" dirty="0" err="1">
                <a:solidFill>
                  <a:schemeClr val="tx1"/>
                </a:solidFill>
                <a:effectLst/>
              </a:rPr>
              <a:t>bohème</a:t>
            </a:r>
            <a:endParaRPr lang="da-DK" sz="2800" dirty="0">
              <a:solidFill>
                <a:schemeClr val="tx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4048" y="1700808"/>
            <a:ext cx="3384376" cy="4425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600" b="1" u="sng" dirty="0"/>
              <a:t>Beskrivelse:</a:t>
            </a:r>
            <a:r>
              <a:rPr lang="da-DK" sz="1600" b="1" dirty="0"/>
              <a:t> </a:t>
            </a:r>
            <a:r>
              <a:rPr lang="da-DK" sz="1600" dirty="0"/>
              <a:t>Kendt italiensk klassiker af Puccini. </a:t>
            </a:r>
            <a:endParaRPr lang="da-DK" sz="1600" dirty="0" smtClean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Scene:</a:t>
            </a:r>
            <a:r>
              <a:rPr lang="da-DK" sz="1600" b="1" dirty="0"/>
              <a:t> </a:t>
            </a:r>
            <a:r>
              <a:rPr lang="da-DK" sz="1600" dirty="0"/>
              <a:t>Operaens Store Scene</a:t>
            </a:r>
            <a:r>
              <a:rPr lang="da-DK" sz="1600" dirty="0" smtClean="0"/>
              <a:t>.</a:t>
            </a:r>
          </a:p>
          <a:p>
            <a:pPr marL="0" indent="0">
              <a:buNone/>
            </a:pPr>
            <a:endParaRPr lang="da-DK" sz="1600" dirty="0"/>
          </a:p>
          <a:p>
            <a:pPr marL="0" lvl="0" indent="0">
              <a:buNone/>
            </a:pPr>
            <a:r>
              <a:rPr lang="da-DK" sz="1600" b="1" u="sng" dirty="0" smtClean="0"/>
              <a:t>Bonusinfo</a:t>
            </a:r>
            <a:r>
              <a:rPr lang="da-DK" sz="1600" b="1" dirty="0" smtClean="0"/>
              <a:t>: </a:t>
            </a:r>
            <a:r>
              <a:rPr lang="da-DK" sz="1600" dirty="0" smtClean="0"/>
              <a:t>Opføres med stjernesolist Anna </a:t>
            </a:r>
            <a:r>
              <a:rPr lang="da-DK" sz="1600" dirty="0" err="1" smtClean="0"/>
              <a:t>Netrebko</a:t>
            </a:r>
            <a:r>
              <a:rPr lang="da-DK" sz="1600" dirty="0" smtClean="0"/>
              <a:t> – verdens hotteste operanavn! Omkostningsfuld produktion med forhøjede billetpriser. </a:t>
            </a:r>
            <a:r>
              <a:rPr lang="da-DK" sz="1600" dirty="0">
                <a:solidFill>
                  <a:prstClr val="black">
                    <a:lumMod val="50000"/>
                    <a:lumOff val="50000"/>
                  </a:prstClr>
                </a:solidFill>
              </a:rPr>
              <a:t>Der produceres inspirationsmateriale til skolerne.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 smtClean="0"/>
              <a:t>Indtægtspotentiale</a:t>
            </a:r>
            <a:r>
              <a:rPr lang="da-DK" sz="1600" b="1" dirty="0" smtClean="0"/>
              <a:t>: </a:t>
            </a:r>
            <a:r>
              <a:rPr lang="da-DK" sz="1600" dirty="0" smtClean="0"/>
              <a:t>$$$$$++</a:t>
            </a:r>
            <a:endParaRPr lang="da-DK" sz="1600" dirty="0" smtClean="0"/>
          </a:p>
          <a:p>
            <a:pPr marL="0" indent="0">
              <a:buNone/>
            </a:pPr>
            <a:endParaRPr lang="da-DK" sz="16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indent="0">
              <a:buNone/>
            </a:pPr>
            <a:r>
              <a:rPr lang="da-DK" sz="1600" b="1" u="sng" dirty="0"/>
              <a:t>Udgifter</a:t>
            </a:r>
            <a:r>
              <a:rPr lang="da-DK" sz="1600" dirty="0" smtClean="0"/>
              <a:t>: $$$$$</a:t>
            </a:r>
            <a:endParaRPr lang="da-DK" sz="1600" dirty="0"/>
          </a:p>
        </p:txBody>
      </p:sp>
      <p:sp>
        <p:nvSpPr>
          <p:cNvPr id="4" name="Tekstboks 3"/>
          <p:cNvSpPr txBox="1"/>
          <p:nvPr/>
        </p:nvSpPr>
        <p:spPr>
          <a:xfrm>
            <a:off x="1259632" y="1844824"/>
            <a:ext cx="33123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Handlingsreferat: </a:t>
            </a:r>
          </a:p>
          <a:p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Den fattige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Rodolfo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lever og ånder for sin kunst, og da han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forelsker sig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 den uhelbredeligt syge Mimi, har han ikke råd til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hendes lægebehandling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</a:p>
          <a:p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Da Mimis tilstand forværres, tvinges de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elskende hen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imod et uundgåeligt og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skæbnesvangert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valg.</a:t>
            </a:r>
            <a:endParaRPr lang="da-DK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a-DK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79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96744" cy="576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sz="2800" b="1" dirty="0" err="1">
                <a:effectLst/>
              </a:rPr>
              <a:t>Porgy</a:t>
            </a:r>
            <a:r>
              <a:rPr lang="da-DK" sz="2800" b="1" dirty="0">
                <a:effectLst/>
              </a:rPr>
              <a:t> og Bess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48064" y="1484784"/>
            <a:ext cx="3322712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1600" b="1" u="sng" dirty="0"/>
              <a:t>Beskrivelse:</a:t>
            </a:r>
            <a:r>
              <a:rPr lang="da-DK" sz="1600" b="1" dirty="0"/>
              <a:t> </a:t>
            </a:r>
            <a:r>
              <a:rPr lang="da-DK" sz="1600" dirty="0"/>
              <a:t>Stor show-opera af Gershwin fuld af populære hits. Internationalt cast af sorte sangere primært fra England og </a:t>
            </a:r>
            <a:r>
              <a:rPr lang="da-DK" sz="1600" dirty="0" smtClean="0"/>
              <a:t>USA.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Scene:</a:t>
            </a:r>
            <a:r>
              <a:rPr lang="da-DK" sz="1600" b="1" dirty="0"/>
              <a:t> </a:t>
            </a:r>
            <a:r>
              <a:rPr lang="da-DK" sz="1600" dirty="0"/>
              <a:t>Operaens Store Scene</a:t>
            </a:r>
            <a:r>
              <a:rPr lang="da-DK" sz="1600" dirty="0" smtClean="0"/>
              <a:t>.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Bonusinfo</a:t>
            </a:r>
            <a:r>
              <a:rPr lang="da-DK" sz="1600" b="1" dirty="0"/>
              <a:t>: </a:t>
            </a:r>
            <a:r>
              <a:rPr lang="da-DK" sz="1600" dirty="0"/>
              <a:t>Lang spilleperiode med storstilet </a:t>
            </a:r>
            <a:r>
              <a:rPr lang="da-DK" sz="1600" dirty="0" smtClean="0"/>
              <a:t>salgskampagne. Skal tiltrække et bredt publikum. 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Indtægtspotentiale:</a:t>
            </a:r>
            <a:r>
              <a:rPr lang="da-DK" sz="1600" b="1" dirty="0"/>
              <a:t> </a:t>
            </a:r>
            <a:r>
              <a:rPr lang="da-DK" sz="1600" dirty="0" smtClean="0"/>
              <a:t>$$$$$++</a:t>
            </a:r>
          </a:p>
          <a:p>
            <a:pPr marL="0" indent="0">
              <a:buNone/>
            </a:pPr>
            <a:endParaRPr lang="da-DK" sz="1600" u="sng" dirty="0"/>
          </a:p>
          <a:p>
            <a:pPr marL="0" indent="0">
              <a:buNone/>
            </a:pPr>
            <a:r>
              <a:rPr lang="da-DK" sz="1600" b="1" u="sng" dirty="0"/>
              <a:t>Udgifter</a:t>
            </a:r>
            <a:r>
              <a:rPr lang="da-DK" sz="1600" u="sng" dirty="0" smtClean="0"/>
              <a:t>:</a:t>
            </a:r>
            <a:r>
              <a:rPr lang="da-DK" sz="1600" dirty="0" smtClean="0"/>
              <a:t> $$$$$++</a:t>
            </a:r>
            <a:endParaRPr lang="da-DK" sz="1600" dirty="0"/>
          </a:p>
          <a:p>
            <a:pPr marL="0" indent="0">
              <a:buNone/>
            </a:pPr>
            <a:endParaRPr lang="da-DK" sz="1400" dirty="0"/>
          </a:p>
          <a:p>
            <a:pPr marL="0" indent="0">
              <a:buNone/>
            </a:pPr>
            <a:endParaRPr lang="da-DK" sz="2000" dirty="0"/>
          </a:p>
        </p:txBody>
      </p:sp>
      <p:sp>
        <p:nvSpPr>
          <p:cNvPr id="4" name="Tekstboks 3"/>
          <p:cNvSpPr txBox="1"/>
          <p:nvPr/>
        </p:nvSpPr>
        <p:spPr>
          <a:xfrm>
            <a:off x="1403648" y="1564394"/>
            <a:ext cx="2664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Handlingsreferat: </a:t>
            </a:r>
          </a:p>
          <a:p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Operaen </a:t>
            </a:r>
            <a:r>
              <a:rPr lang="da-DK" sz="1600" i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Porgy</a:t>
            </a:r>
            <a:r>
              <a:rPr lang="da-DK" sz="1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a-DK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og Bess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er på en gang klassisk, jazzet,</a:t>
            </a:r>
          </a:p>
          <a:p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sofistikeret og folkelig. George Gershwin</a:t>
            </a:r>
          </a:p>
          <a:p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amerikanske ’folkeopera’ er fuld af uforglemmelige</a:t>
            </a:r>
          </a:p>
          <a:p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ørehængere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som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Summertime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It </a:t>
            </a:r>
            <a:r>
              <a:rPr lang="en-US" sz="1600" i="1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Ain’t</a:t>
            </a:r>
            <a:endParaRPr lang="da-DK" sz="16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en-US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Necessarily So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og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Bess, You Is My Woman</a:t>
            </a:r>
            <a:endParaRPr lang="da-DK" sz="16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da-DK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Now.</a:t>
            </a:r>
          </a:p>
          <a:p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da-DK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343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696744" cy="7200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sz="2800" b="1" dirty="0">
                <a:effectLst/>
              </a:rPr>
              <a:t>Sol går op, sol går ned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292080" y="1772816"/>
            <a:ext cx="3178696" cy="41764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sz="1700" b="1" u="sng" dirty="0"/>
              <a:t>Beskrivelse: </a:t>
            </a:r>
            <a:r>
              <a:rPr lang="da-DK" sz="1700" dirty="0" err="1"/>
              <a:t>Nyskrevet</a:t>
            </a:r>
            <a:r>
              <a:rPr lang="da-DK" sz="1700" dirty="0"/>
              <a:t> dansk opera af en af de mest ikoniske nulevende komponister. Både opera, dans og skuespil er i spil i denne opsætning. </a:t>
            </a:r>
            <a:endParaRPr lang="da-DK" sz="1700" dirty="0" smtClean="0"/>
          </a:p>
          <a:p>
            <a:pPr marL="0" indent="0">
              <a:buNone/>
            </a:pPr>
            <a:endParaRPr lang="da-DK" sz="1700" dirty="0"/>
          </a:p>
          <a:p>
            <a:pPr marL="0" indent="0">
              <a:buNone/>
            </a:pPr>
            <a:r>
              <a:rPr lang="da-DK" sz="1700" b="1" u="sng" dirty="0"/>
              <a:t>Scene:</a:t>
            </a:r>
            <a:r>
              <a:rPr lang="da-DK" sz="1700" b="1" dirty="0"/>
              <a:t> </a:t>
            </a:r>
            <a:r>
              <a:rPr lang="da-DK" sz="1700" dirty="0" smtClean="0"/>
              <a:t>Takkelloftet i Operaen.</a:t>
            </a:r>
            <a:endParaRPr lang="da-DK" sz="1700" dirty="0" smtClean="0"/>
          </a:p>
          <a:p>
            <a:pPr marL="0" indent="0">
              <a:buNone/>
            </a:pPr>
            <a:endParaRPr lang="da-DK" sz="1700" dirty="0" smtClean="0"/>
          </a:p>
          <a:p>
            <a:pPr marL="0" indent="0">
              <a:buNone/>
            </a:pPr>
            <a:r>
              <a:rPr lang="da-DK" sz="1700" b="1" u="sng" dirty="0" smtClean="0"/>
              <a:t>Bonusinfo</a:t>
            </a:r>
            <a:r>
              <a:rPr lang="da-DK" sz="1700" b="1" dirty="0"/>
              <a:t>: </a:t>
            </a:r>
            <a:r>
              <a:rPr lang="da-DK" sz="1700" dirty="0"/>
              <a:t>Kort </a:t>
            </a:r>
            <a:r>
              <a:rPr lang="da-DK" sz="1700" dirty="0" smtClean="0"/>
              <a:t>spilleperiode. Nyt format på tværs af kunstarter forventes at tiltrække anmeldere. Både interne og eksterne kunstnere. Kan udbydes som turnéforestilling.</a:t>
            </a:r>
          </a:p>
          <a:p>
            <a:pPr marL="0" indent="0">
              <a:buNone/>
            </a:pPr>
            <a:endParaRPr lang="da-DK" sz="1700" dirty="0"/>
          </a:p>
          <a:p>
            <a:pPr marL="0" indent="0">
              <a:buNone/>
            </a:pPr>
            <a:r>
              <a:rPr lang="da-DK" sz="1700" b="1" u="sng" dirty="0"/>
              <a:t>Indtægtspotentiale</a:t>
            </a:r>
            <a:r>
              <a:rPr lang="da-DK" sz="1700" b="1" dirty="0" smtClean="0"/>
              <a:t>: </a:t>
            </a:r>
            <a:r>
              <a:rPr lang="da-DK" sz="1700" dirty="0" smtClean="0"/>
              <a:t>$</a:t>
            </a:r>
            <a:endParaRPr lang="da-DK" sz="1700" dirty="0" smtClean="0"/>
          </a:p>
          <a:p>
            <a:pPr marL="0" indent="0">
              <a:buNone/>
            </a:pPr>
            <a:endParaRPr lang="da-DK" sz="1700" u="sng" dirty="0"/>
          </a:p>
          <a:p>
            <a:pPr marL="0" indent="0">
              <a:buNone/>
            </a:pPr>
            <a:r>
              <a:rPr lang="da-DK" sz="1700" b="1" u="sng" dirty="0" smtClean="0"/>
              <a:t>Udgifter</a:t>
            </a:r>
            <a:r>
              <a:rPr lang="da-DK" sz="1700" b="1" dirty="0" smtClean="0"/>
              <a:t>: </a:t>
            </a:r>
            <a:r>
              <a:rPr lang="da-DK" sz="1700" dirty="0" smtClean="0"/>
              <a:t>$$</a:t>
            </a:r>
            <a:endParaRPr lang="da-DK" sz="1700" dirty="0"/>
          </a:p>
          <a:p>
            <a:pPr marL="0" indent="0">
              <a:buNone/>
            </a:pPr>
            <a:endParaRPr lang="da-DK" sz="2000" dirty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1259632" y="1916832"/>
            <a:ext cx="33123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Handlingsreferat: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Gudmundsen-Holmgreens </a:t>
            </a:r>
            <a:r>
              <a:rPr lang="da-DK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Sol går op, sol går ned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er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en scenisk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symfoni, der bringer sangere, musikere,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skuespillere og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dansere sammen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en fortælling, der er hentet i </a:t>
            </a:r>
            <a:r>
              <a:rPr lang="da-DK" sz="16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Kærlighedens højsang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og </a:t>
            </a:r>
            <a:r>
              <a:rPr lang="da-DK" sz="160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Prædikernes bog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fra Bibelens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Gamle Testamente.</a:t>
            </a:r>
            <a:endParaRPr lang="da-DK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a-DK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026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408712" cy="576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 smtClean="0">
                <a:effectLst/>
              </a:rPr>
              <a:t> </a:t>
            </a:r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sz="2800" b="1" dirty="0">
                <a:effectLst/>
              </a:rPr>
              <a:t>Valkyrien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44008" y="1772816"/>
            <a:ext cx="3394720" cy="428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1600" b="1" u="sng" dirty="0"/>
              <a:t>Beskrivelse:</a:t>
            </a:r>
            <a:r>
              <a:rPr lang="da-DK" sz="1600" b="1" dirty="0"/>
              <a:t> </a:t>
            </a:r>
            <a:r>
              <a:rPr lang="da-DK" sz="1600" dirty="0"/>
              <a:t>En af de fire operaer der indgår i Richard Wagners </a:t>
            </a:r>
            <a:r>
              <a:rPr lang="da-DK" sz="1600" i="1" dirty="0"/>
              <a:t>Ringen</a:t>
            </a:r>
            <a:r>
              <a:rPr lang="da-DK" sz="1600" dirty="0"/>
              <a:t>. </a:t>
            </a:r>
            <a:r>
              <a:rPr lang="da-DK" sz="1600" dirty="0" err="1"/>
              <a:t>C</a:t>
            </a:r>
            <a:r>
              <a:rPr lang="da-DK" sz="1600" dirty="0" err="1" smtClean="0"/>
              <a:t>oproduktion</a:t>
            </a:r>
            <a:r>
              <a:rPr lang="da-DK" sz="1600" dirty="0" smtClean="0"/>
              <a:t> </a:t>
            </a:r>
            <a:r>
              <a:rPr lang="da-DK" sz="1600" dirty="0" smtClean="0"/>
              <a:t>med operahuset i Dresden.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Scene:</a:t>
            </a:r>
            <a:r>
              <a:rPr lang="da-DK" sz="1600" b="1" dirty="0"/>
              <a:t> </a:t>
            </a:r>
            <a:r>
              <a:rPr lang="da-DK" sz="1600" dirty="0"/>
              <a:t>Operaens Store Scene</a:t>
            </a:r>
            <a:r>
              <a:rPr lang="da-DK" sz="1600" dirty="0" smtClean="0"/>
              <a:t>.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Bonusinfo</a:t>
            </a:r>
            <a:r>
              <a:rPr lang="da-DK" sz="1600" b="1" dirty="0"/>
              <a:t>: </a:t>
            </a:r>
            <a:r>
              <a:rPr lang="da-DK" sz="1600" dirty="0"/>
              <a:t>Populær blandt </a:t>
            </a:r>
            <a:r>
              <a:rPr lang="da-DK" sz="1600" dirty="0" smtClean="0"/>
              <a:t>opera-feinschmeckere, </a:t>
            </a:r>
            <a:r>
              <a:rPr lang="da-DK" sz="1600" dirty="0" smtClean="0"/>
              <a:t>herunder de trofaste abonnenter. </a:t>
            </a:r>
            <a:r>
              <a:rPr lang="da-DK" sz="1600" dirty="0"/>
              <a:t>Kort spilleperiode. Varer ca. fem timer inkl. pause. 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Indtægtspotentiale</a:t>
            </a:r>
            <a:r>
              <a:rPr lang="da-DK" sz="1600" b="1" dirty="0" smtClean="0"/>
              <a:t>: </a:t>
            </a:r>
            <a:r>
              <a:rPr lang="da-DK" sz="1600" dirty="0" smtClean="0"/>
              <a:t>$$$</a:t>
            </a:r>
            <a:endParaRPr lang="da-DK" sz="1600" dirty="0"/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r>
              <a:rPr lang="da-DK" sz="1600" b="1" u="sng" dirty="0"/>
              <a:t>Udgifter:</a:t>
            </a:r>
            <a:r>
              <a:rPr lang="da-DK" sz="1600" b="1" dirty="0"/>
              <a:t> </a:t>
            </a:r>
            <a:r>
              <a:rPr lang="da-DK" sz="1600" dirty="0" smtClean="0"/>
              <a:t>$$$$</a:t>
            </a:r>
            <a:endParaRPr lang="da-DK" sz="1600" dirty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899592" y="1757249"/>
            <a:ext cx="30243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Handlingsreferat:</a:t>
            </a:r>
          </a:p>
          <a:p>
            <a:pPr fontAlgn="base"/>
            <a:r>
              <a:rPr lang="da-D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Wagners marathon-opera </a:t>
            </a:r>
            <a:r>
              <a:rPr lang="da-DK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Nibelungens </a:t>
            </a:r>
            <a:r>
              <a:rPr lang="da-DK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ring</a:t>
            </a:r>
            <a:r>
              <a:rPr lang="da-D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 handler om konflikten mellem kærlighed og magt. Under forbandelse af kærligheden smeder dværgen </a:t>
            </a:r>
            <a:r>
              <a:rPr lang="da-DK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Alberich</a:t>
            </a:r>
            <a:r>
              <a:rPr lang="da-D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en ring af Rhinens guld; ringen giver sin herre grænseløs magt og forårsager </a:t>
            </a:r>
            <a:r>
              <a:rPr lang="da-D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verdens </a:t>
            </a:r>
            <a:r>
              <a:rPr lang="da-D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ødelæggelse som følge af </a:t>
            </a:r>
            <a:r>
              <a:rPr lang="da-D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en stræben efter magt.</a:t>
            </a:r>
            <a:r>
              <a:rPr lang="da-DK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a-D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Libretto og </a:t>
            </a:r>
            <a:r>
              <a:rPr lang="da-D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handling er </a:t>
            </a:r>
            <a:r>
              <a:rPr lang="da-D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baseret på den nordiske mytologi samt på et tysk helteepos. </a:t>
            </a:r>
            <a:endParaRPr lang="da-DK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endParaRPr lang="da-DK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912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696744" cy="576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sz="2800" b="1" dirty="0" err="1">
                <a:effectLst/>
              </a:rPr>
              <a:t>Powder</a:t>
            </a:r>
            <a:r>
              <a:rPr lang="da-DK" sz="2800" b="1" dirty="0">
                <a:effectLst/>
              </a:rPr>
              <a:t> Her Face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220072" y="1628800"/>
            <a:ext cx="296267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1600" b="1" u="sng" dirty="0"/>
              <a:t>Beskrivelse:</a:t>
            </a:r>
            <a:r>
              <a:rPr lang="da-DK" sz="1600" b="1" dirty="0"/>
              <a:t> </a:t>
            </a:r>
            <a:r>
              <a:rPr lang="da-DK" sz="1600" dirty="0"/>
              <a:t>Moderne kammeropera på engelsk af den nulevende britiske komponist Thomas </a:t>
            </a:r>
            <a:r>
              <a:rPr lang="da-DK" sz="1600" dirty="0" err="1"/>
              <a:t>Adés</a:t>
            </a:r>
            <a:r>
              <a:rPr lang="da-DK" sz="1600" dirty="0"/>
              <a:t>. Handler om </a:t>
            </a:r>
            <a:r>
              <a:rPr lang="da-DK" sz="1600" dirty="0" smtClean="0"/>
              <a:t>seksuel </a:t>
            </a:r>
            <a:r>
              <a:rPr lang="da-DK" sz="1600" dirty="0"/>
              <a:t>frigørelse i 60’erne. </a:t>
            </a:r>
            <a:endParaRPr lang="da-DK" sz="1600" dirty="0" smtClean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Scene:</a:t>
            </a:r>
            <a:r>
              <a:rPr lang="da-DK" sz="1600" b="1" dirty="0"/>
              <a:t> </a:t>
            </a:r>
            <a:r>
              <a:rPr lang="da-DK" sz="1600" dirty="0"/>
              <a:t>Operaens Store Scene</a:t>
            </a:r>
            <a:r>
              <a:rPr lang="da-DK" sz="1600" dirty="0" smtClean="0"/>
              <a:t>.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Bonusinfo</a:t>
            </a:r>
            <a:r>
              <a:rPr lang="da-DK" sz="1600" b="1" dirty="0"/>
              <a:t>: </a:t>
            </a:r>
            <a:r>
              <a:rPr lang="da-DK" sz="1600" dirty="0"/>
              <a:t>Aldrig før spillet </a:t>
            </a:r>
            <a:r>
              <a:rPr lang="da-DK" sz="1600" dirty="0" smtClean="0"/>
              <a:t>på Det Kongelige Teater. </a:t>
            </a:r>
            <a:r>
              <a:rPr lang="da-DK" sz="1600" dirty="0"/>
              <a:t>Varighed </a:t>
            </a:r>
            <a:r>
              <a:rPr lang="da-DK" sz="1600" dirty="0" smtClean="0"/>
              <a:t>kun 2,5 </a:t>
            </a:r>
            <a:r>
              <a:rPr lang="da-DK" sz="1600" dirty="0"/>
              <a:t>time inkl. pause. </a:t>
            </a:r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sz="1600" b="1" u="sng" dirty="0"/>
              <a:t>Indtægtspotentiale</a:t>
            </a:r>
            <a:r>
              <a:rPr lang="da-DK" sz="1600" b="1" dirty="0" smtClean="0"/>
              <a:t>: </a:t>
            </a:r>
            <a:r>
              <a:rPr lang="da-DK" sz="1600" dirty="0" smtClean="0"/>
              <a:t>$$$</a:t>
            </a:r>
            <a:endParaRPr lang="da-DK" sz="1600" dirty="0" smtClean="0"/>
          </a:p>
          <a:p>
            <a:pPr marL="0" indent="0">
              <a:buNone/>
            </a:pPr>
            <a:endParaRPr lang="da-DK" sz="1600" u="sng" dirty="0"/>
          </a:p>
          <a:p>
            <a:pPr marL="0" indent="0">
              <a:buNone/>
            </a:pPr>
            <a:r>
              <a:rPr lang="da-DK" sz="1600" b="1" u="sng" dirty="0" smtClean="0"/>
              <a:t>Udgifter:</a:t>
            </a:r>
            <a:r>
              <a:rPr lang="da-DK" sz="1600" b="1" dirty="0" smtClean="0"/>
              <a:t> </a:t>
            </a:r>
            <a:r>
              <a:rPr lang="da-DK" sz="1600" dirty="0" smtClean="0"/>
              <a:t>$$$</a:t>
            </a:r>
            <a:endParaRPr lang="da-DK" sz="1600" dirty="0"/>
          </a:p>
          <a:p>
            <a:pPr marL="0" indent="0">
              <a:buNone/>
            </a:pPr>
            <a:endParaRPr lang="da-DK" sz="2000" dirty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1331640" y="1700808"/>
            <a:ext cx="33843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Handlingsreferat:</a:t>
            </a:r>
          </a:p>
          <a:p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Historien om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den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beskidte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hertuginde Margaret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hertuginde af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Argyll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. Hun forargede den engelske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overklasse,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da hendes seksuelle eskapader og skumle stævnemøder med forskellige partnere fra Storbritanniens øverste lag blev offentliggjort.</a:t>
            </a:r>
            <a:endParaRPr lang="da-DK" sz="16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8650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00800" cy="648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sz="2800" b="1" dirty="0">
                <a:effectLst/>
              </a:rPr>
              <a:t>Djævlene fra </a:t>
            </a:r>
            <a:r>
              <a:rPr lang="da-DK" sz="2800" b="1" dirty="0" err="1">
                <a:effectLst/>
              </a:rPr>
              <a:t>Loudon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0" y="1484784"/>
            <a:ext cx="3682752" cy="46985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1400" b="1" u="sng" dirty="0"/>
              <a:t>Beskrivelse:</a:t>
            </a:r>
            <a:r>
              <a:rPr lang="da-DK" sz="1400" b="1" dirty="0"/>
              <a:t> </a:t>
            </a:r>
            <a:endParaRPr lang="da-DK" sz="1400" b="1" dirty="0" smtClean="0"/>
          </a:p>
          <a:p>
            <a:pPr marL="0" indent="0">
              <a:buNone/>
            </a:pPr>
            <a:r>
              <a:rPr lang="da-DK" sz="1400" dirty="0" smtClean="0"/>
              <a:t>Avantgarde-klassiker</a:t>
            </a:r>
            <a:r>
              <a:rPr lang="da-DK" sz="1400" dirty="0"/>
              <a:t>. Et af de mest markante mesterværker indenfor moderne opera, inspireret af virkelige hændelser. Skrevet af den polske komponist Krzysztof </a:t>
            </a:r>
            <a:r>
              <a:rPr lang="da-DK" sz="1400" dirty="0" err="1"/>
              <a:t>Penderecki</a:t>
            </a:r>
            <a:r>
              <a:rPr lang="da-DK" sz="1400" dirty="0"/>
              <a:t> </a:t>
            </a:r>
            <a:r>
              <a:rPr lang="da-DK" sz="1400" dirty="0" smtClean="0"/>
              <a:t>1969 </a:t>
            </a:r>
            <a:r>
              <a:rPr lang="da-DK" sz="1400" dirty="0"/>
              <a:t>og iscenesat af den efterspurgte operainstruktører </a:t>
            </a:r>
            <a:r>
              <a:rPr lang="da-DK" sz="1400" dirty="0" smtClean="0"/>
              <a:t>fra England Keith </a:t>
            </a:r>
            <a:r>
              <a:rPr lang="da-DK" sz="1400" dirty="0"/>
              <a:t>Warner. Musikken er et uhyggeskabende og til tider skingert klangunivers, der også er kendt fra gyserfilm. </a:t>
            </a:r>
            <a:endParaRPr lang="da-DK" sz="1400" dirty="0" smtClean="0"/>
          </a:p>
          <a:p>
            <a:pPr marL="0" indent="0">
              <a:buNone/>
            </a:pPr>
            <a:endParaRPr lang="da-DK" sz="1400" dirty="0"/>
          </a:p>
          <a:p>
            <a:pPr marL="0" indent="0">
              <a:buNone/>
            </a:pPr>
            <a:r>
              <a:rPr lang="da-DK" sz="1400" b="1" u="sng" dirty="0"/>
              <a:t>Scene:</a:t>
            </a:r>
            <a:r>
              <a:rPr lang="da-DK" sz="1400" b="1" dirty="0"/>
              <a:t> </a:t>
            </a:r>
            <a:r>
              <a:rPr lang="da-DK" sz="1400" dirty="0"/>
              <a:t>Operaens Store Scene</a:t>
            </a:r>
            <a:r>
              <a:rPr lang="da-DK" sz="1400" dirty="0" smtClean="0"/>
              <a:t>.</a:t>
            </a:r>
          </a:p>
          <a:p>
            <a:pPr marL="0" indent="0">
              <a:buNone/>
            </a:pPr>
            <a:endParaRPr lang="da-DK" sz="1400" dirty="0"/>
          </a:p>
          <a:p>
            <a:pPr marL="0" indent="0">
              <a:buNone/>
            </a:pPr>
            <a:r>
              <a:rPr lang="da-DK" sz="1400" b="1" u="sng" dirty="0"/>
              <a:t>Bonusinfo</a:t>
            </a:r>
            <a:r>
              <a:rPr lang="da-DK" sz="1400" b="1" dirty="0"/>
              <a:t>: </a:t>
            </a:r>
            <a:r>
              <a:rPr lang="da-DK" sz="1400" dirty="0" smtClean="0"/>
              <a:t>Der produceres inspirationsmateriale til skolerne.</a:t>
            </a:r>
            <a:endParaRPr lang="da-DK" sz="1400" dirty="0"/>
          </a:p>
          <a:p>
            <a:pPr marL="0" indent="0">
              <a:buNone/>
            </a:pPr>
            <a:endParaRPr lang="da-DK" sz="1400" dirty="0" smtClean="0"/>
          </a:p>
          <a:p>
            <a:pPr marL="0" indent="0">
              <a:buNone/>
            </a:pPr>
            <a:r>
              <a:rPr lang="da-DK" sz="1400" b="1" u="sng" dirty="0"/>
              <a:t>Indtægtspotentiale:</a:t>
            </a:r>
            <a:r>
              <a:rPr lang="da-DK" sz="1400" b="1" dirty="0"/>
              <a:t> </a:t>
            </a:r>
            <a:r>
              <a:rPr lang="da-DK" sz="1400" dirty="0" smtClean="0"/>
              <a:t>$$/$$$</a:t>
            </a:r>
          </a:p>
          <a:p>
            <a:pPr marL="0" indent="0">
              <a:buNone/>
            </a:pPr>
            <a:endParaRPr lang="da-DK" sz="1400" u="sng" dirty="0"/>
          </a:p>
          <a:p>
            <a:pPr marL="0" indent="0">
              <a:buNone/>
            </a:pPr>
            <a:r>
              <a:rPr lang="da-DK" sz="1400" b="1" u="sng" dirty="0" smtClean="0"/>
              <a:t>Udgifter:</a:t>
            </a:r>
            <a:r>
              <a:rPr lang="da-DK" sz="1400" b="1" dirty="0" smtClean="0"/>
              <a:t> </a:t>
            </a:r>
            <a:r>
              <a:rPr lang="da-DK" sz="1400" dirty="0" smtClean="0"/>
              <a:t>$$$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1043608" y="1556792"/>
            <a:ext cx="30243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Handlingsreferat: </a:t>
            </a:r>
          </a:p>
          <a:p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Handlingen er 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inspireret af virkelige hændelser i Frankrig i 1634,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hvor præsten </a:t>
            </a:r>
            <a:r>
              <a:rPr lang="da-DK" sz="1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Urbain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Grandier blev brændt på bålet. I handlingens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centrum står 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en priorinde ved navn Jeanne, der har seksuelle fantasier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om fader 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Grandier. Da han afviser hendes tilnærmelser, afslører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Jeanne sine 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erotiske visioner for sin skriftefader, og derefter varer det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ikke længe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før rygterne har bredt sig som en løbeild til de øvrige nonner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klostret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 Der iværksættes en offentlig djævleuddrivelse, og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Grandier udsættes 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for tortur og dømmes til døden på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kætterbålet.</a:t>
            </a:r>
            <a:endParaRPr lang="da-DK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a-DK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581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912768" cy="576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>
                <a:effectLst/>
              </a:rPr>
              <a:t/>
            </a:r>
            <a:br>
              <a:rPr lang="da-DK" dirty="0">
                <a:effectLst/>
              </a:rPr>
            </a:br>
            <a:r>
              <a:rPr lang="da-DK" sz="2800" b="1" dirty="0">
                <a:effectLst/>
              </a:rPr>
              <a:t>Klods Hans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60032" y="1556792"/>
            <a:ext cx="3466728" cy="38164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1900" b="1" u="sng" dirty="0"/>
              <a:t>Beskrivelse:</a:t>
            </a:r>
            <a:r>
              <a:rPr lang="da-DK" sz="1900" b="1" dirty="0"/>
              <a:t> </a:t>
            </a:r>
            <a:r>
              <a:rPr lang="da-DK" sz="1900" dirty="0"/>
              <a:t>Gratis børneopera for børnehaver og 0. klasser. </a:t>
            </a:r>
            <a:endParaRPr lang="da-DK" sz="1900" dirty="0" smtClean="0"/>
          </a:p>
          <a:p>
            <a:pPr marL="0" indent="0">
              <a:buNone/>
            </a:pPr>
            <a:endParaRPr lang="da-DK" sz="1900" dirty="0"/>
          </a:p>
          <a:p>
            <a:pPr marL="0" indent="0">
              <a:buNone/>
            </a:pPr>
            <a:r>
              <a:rPr lang="da-DK" sz="1900" b="1" u="sng" dirty="0"/>
              <a:t>Scene:</a:t>
            </a:r>
            <a:r>
              <a:rPr lang="da-DK" sz="1900" b="1" dirty="0"/>
              <a:t> </a:t>
            </a:r>
            <a:r>
              <a:rPr lang="da-DK" sz="1900" dirty="0" smtClean="0"/>
              <a:t>Takkelloftet i Operaen.</a:t>
            </a:r>
            <a:endParaRPr lang="da-DK" sz="1900" dirty="0" smtClean="0"/>
          </a:p>
          <a:p>
            <a:pPr marL="0" indent="0">
              <a:buNone/>
            </a:pPr>
            <a:endParaRPr lang="da-DK" sz="1900" dirty="0"/>
          </a:p>
          <a:p>
            <a:pPr marL="0" indent="0">
              <a:buNone/>
            </a:pPr>
            <a:r>
              <a:rPr lang="da-DK" sz="1900" b="1" u="sng" dirty="0"/>
              <a:t>Bonusinfo</a:t>
            </a:r>
            <a:r>
              <a:rPr lang="da-DK" sz="1900" b="1" dirty="0"/>
              <a:t>: </a:t>
            </a:r>
            <a:r>
              <a:rPr lang="da-DK" sz="1900" dirty="0"/>
              <a:t>Tiltag under </a:t>
            </a:r>
            <a:r>
              <a:rPr lang="da-DK" sz="1900" dirty="0" smtClean="0"/>
              <a:t>”Læring og involvering”, støttet </a:t>
            </a:r>
            <a:r>
              <a:rPr lang="da-DK" sz="1900" dirty="0"/>
              <a:t>af </a:t>
            </a:r>
            <a:r>
              <a:rPr lang="da-DK" sz="1900" dirty="0" smtClean="0"/>
              <a:t>Det Obelske Familiefond. </a:t>
            </a:r>
            <a:r>
              <a:rPr lang="da-DK" sz="1900" dirty="0"/>
              <a:t>Den eneste forestilling der er målrettet de helt små i skolen. </a:t>
            </a:r>
            <a:r>
              <a:rPr lang="da-DK" sz="1900" dirty="0" smtClean="0"/>
              <a:t>Medvirkende fra Operaakademiet - grobund for udvikling af nye danske operatalenter. </a:t>
            </a:r>
          </a:p>
          <a:p>
            <a:pPr marL="0" indent="0">
              <a:buNone/>
            </a:pPr>
            <a:endParaRPr lang="da-DK" sz="1900" dirty="0"/>
          </a:p>
          <a:p>
            <a:pPr marL="0" indent="0">
              <a:buNone/>
            </a:pPr>
            <a:r>
              <a:rPr lang="da-DK" sz="1900" b="1" u="sng" dirty="0"/>
              <a:t>Indtægtspotentiale</a:t>
            </a:r>
            <a:r>
              <a:rPr lang="da-DK" sz="1900" b="1" u="sng" dirty="0" smtClean="0"/>
              <a:t>:</a:t>
            </a:r>
            <a:r>
              <a:rPr lang="da-DK" sz="1900" b="1" dirty="0" smtClean="0"/>
              <a:t> </a:t>
            </a:r>
            <a:r>
              <a:rPr lang="da-DK" sz="1900" dirty="0" smtClean="0"/>
              <a:t>o kr.</a:t>
            </a:r>
          </a:p>
          <a:p>
            <a:pPr marL="0" indent="0">
              <a:buNone/>
            </a:pPr>
            <a:endParaRPr lang="da-DK" sz="1900" dirty="0"/>
          </a:p>
          <a:p>
            <a:pPr marL="0" indent="0">
              <a:buNone/>
            </a:pPr>
            <a:r>
              <a:rPr lang="da-DK" sz="1900" b="1" u="sng" dirty="0" smtClean="0"/>
              <a:t>Udgifter:</a:t>
            </a:r>
            <a:r>
              <a:rPr lang="da-DK" sz="1900" b="1" dirty="0" smtClean="0"/>
              <a:t> </a:t>
            </a:r>
            <a:r>
              <a:rPr lang="da-DK" sz="1900" dirty="0" smtClean="0"/>
              <a:t>$</a:t>
            </a:r>
            <a:endParaRPr lang="da-DK" sz="190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1170881" y="1629277"/>
            <a:ext cx="311308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Handlingsreferat: </a:t>
            </a:r>
          </a:p>
          <a:p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 </a:t>
            </a:r>
            <a:r>
              <a:rPr lang="da-DK" sz="1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musikalsk genfortælling af H.C. Andersens eventyr tilsat kendte arier fra forskellige operaer. Musikken kædes sammen med helt nye danske tekster, så eventyret er let genkendeligt for børnene, der også involveres i dramaleg og 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sang.</a:t>
            </a:r>
          </a:p>
          <a:p>
            <a:endParaRPr lang="da-DK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da-DK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1000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1067</Words>
  <Application>Microsoft Office PowerPoint</Application>
  <PresentationFormat>Skærmshow (4:3)</PresentationFormat>
  <Paragraphs>146</Paragraphs>
  <Slides>11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Palatino Linotype</vt:lpstr>
      <vt:lpstr>Executive</vt:lpstr>
      <vt:lpstr>La traviata</vt:lpstr>
      <vt:lpstr>    Symfonikoncert: Kærlighedens afmagt</vt:lpstr>
      <vt:lpstr> La bohème</vt:lpstr>
      <vt:lpstr> Porgy og Bess</vt:lpstr>
      <vt:lpstr> Sol går op, sol går ned</vt:lpstr>
      <vt:lpstr>  Valkyrien</vt:lpstr>
      <vt:lpstr> Powder Her Face</vt:lpstr>
      <vt:lpstr> Djævlene fra Loudon</vt:lpstr>
      <vt:lpstr> Klods Hans</vt:lpstr>
      <vt:lpstr> Åben foyer arrangementer</vt:lpstr>
      <vt:lpstr>Nytårskoncerten</vt:lpstr>
    </vt:vector>
  </TitlesOfParts>
  <Company>Det Kongelige Teater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traviata</dc:title>
  <dc:creator>Solveig Pedersen</dc:creator>
  <cp:lastModifiedBy>Premilla Hesdorf</cp:lastModifiedBy>
  <cp:revision>81</cp:revision>
  <dcterms:created xsi:type="dcterms:W3CDTF">2015-02-06T14:41:53Z</dcterms:created>
  <dcterms:modified xsi:type="dcterms:W3CDTF">2016-06-28T11:12:36Z</dcterms:modified>
</cp:coreProperties>
</file>