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F8663-82C3-4B28-850E-B147AF4282C1}" type="datetimeFigureOut">
              <a:rPr lang="da-DK" smtClean="0"/>
              <a:t>28-06-2016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E5C49E-188D-45D7-A8BA-794BE3F683D6}" type="slidenum">
              <a:rPr lang="da-DK" smtClean="0"/>
              <a:t>‹nr.›</a:t>
            </a:fld>
            <a:endParaRPr lang="da-DK"/>
          </a:p>
        </p:txBody>
      </p:sp>
    </p:spTree>
    <p:extLst>
      <p:ext uri="{BB962C8B-B14F-4D97-AF65-F5344CB8AC3E}">
        <p14:creationId xmlns:p14="http://schemas.microsoft.com/office/powerpoint/2010/main" val="234268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8A4D523C-4241-45CD-BB0F-BA71C6A41E24}" type="slidenum">
              <a:rPr lang="da-DK" smtClean="0">
                <a:solidFill>
                  <a:prstClr val="black"/>
                </a:solidFill>
              </a:rPr>
              <a:pPr/>
              <a:t>1</a:t>
            </a:fld>
            <a:endParaRPr lang="da-DK">
              <a:solidFill>
                <a:prstClr val="black"/>
              </a:solidFill>
            </a:endParaRPr>
          </a:p>
        </p:txBody>
      </p:sp>
    </p:spTree>
    <p:extLst>
      <p:ext uri="{BB962C8B-B14F-4D97-AF65-F5344CB8AC3E}">
        <p14:creationId xmlns:p14="http://schemas.microsoft.com/office/powerpoint/2010/main" val="121970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da-DK" smtClean="0"/>
              <a:t>Klik for at redigere i master</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7" name="Date Placeholder 6"/>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da-DK">
              <a:solidFill>
                <a:prstClr val="black">
                  <a:lumMod val="65000"/>
                  <a:lumOff val="35000"/>
                </a:prstClr>
              </a:solidFill>
            </a:endParaRPr>
          </a:p>
        </p:txBody>
      </p:sp>
    </p:spTree>
    <p:extLst>
      <p:ext uri="{BB962C8B-B14F-4D97-AF65-F5344CB8AC3E}">
        <p14:creationId xmlns:p14="http://schemas.microsoft.com/office/powerpoint/2010/main" val="311869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da-DK">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231322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da-DK">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314684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4" name="Date Placeholder 3"/>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da-DK">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277438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a-DK" smtClean="0"/>
              <a:t>Klik for at redigere i master</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da-DK">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9193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5" name="Date Placeholder 4"/>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da-DK">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extLst>
      <p:ext uri="{BB962C8B-B14F-4D97-AF65-F5344CB8AC3E}">
        <p14:creationId xmlns:p14="http://schemas.microsoft.com/office/powerpoint/2010/main" val="27986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7" name="Date Placeholder 6"/>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da-DK">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extLst>
      <p:ext uri="{BB962C8B-B14F-4D97-AF65-F5344CB8AC3E}">
        <p14:creationId xmlns:p14="http://schemas.microsoft.com/office/powerpoint/2010/main" val="115222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da-DK">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84656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da-DK">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407963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a-DK" smtClean="0"/>
              <a:t>Klik for at redigere i master</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da-DK">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308040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da-DK" smtClean="0"/>
              <a:t>Klik for at redigere i master</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da-DK">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Tree>
    <p:extLst>
      <p:ext uri="{BB962C8B-B14F-4D97-AF65-F5344CB8AC3E}">
        <p14:creationId xmlns:p14="http://schemas.microsoft.com/office/powerpoint/2010/main" val="165593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da-DK" smtClean="0"/>
              <a:t>Klik for at redigere i master</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87088BD-888F-43B6-B9A8-503FC0817195}" type="datetimeFigureOut">
              <a:rPr lang="da-DK" smtClean="0">
                <a:solidFill>
                  <a:prstClr val="black">
                    <a:lumMod val="65000"/>
                    <a:lumOff val="35000"/>
                  </a:prstClr>
                </a:solidFill>
              </a:rPr>
              <a:pPr/>
              <a:t>28-06-2016</a:t>
            </a:fld>
            <a:endParaRPr lang="da-DK">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da-DK">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4669D86-4D91-49C5-A5E2-CFA8F7206D96}" type="slidenum">
              <a:rPr lang="da-DK" smtClean="0">
                <a:solidFill>
                  <a:prstClr val="black">
                    <a:lumMod val="65000"/>
                    <a:lumOff val="35000"/>
                  </a:prstClr>
                </a:solidFill>
              </a:rPr>
              <a:pPr/>
              <a:t>‹nr.›</a:t>
            </a:fld>
            <a:endParaRPr lang="da-DK">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726912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15616" y="476672"/>
            <a:ext cx="6984776" cy="72008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da-DK" sz="4800" dirty="0" smtClean="0">
                <a:effectLst/>
              </a:rPr>
              <a:t> </a:t>
            </a:r>
            <a:r>
              <a:rPr lang="da-DK" sz="4800" dirty="0">
                <a:effectLst/>
              </a:rPr>
              <a:t/>
            </a:r>
            <a:br>
              <a:rPr lang="da-DK" sz="4800" dirty="0">
                <a:effectLst/>
              </a:rPr>
            </a:br>
            <a:r>
              <a:rPr lang="da-DK" sz="3100" b="1" dirty="0">
                <a:effectLst/>
              </a:rPr>
              <a:t>Et dukkehjem</a:t>
            </a:r>
            <a:endParaRPr lang="da-DK" sz="3100" dirty="0"/>
          </a:p>
        </p:txBody>
      </p:sp>
      <p:sp>
        <p:nvSpPr>
          <p:cNvPr id="3" name="Undertitel 2"/>
          <p:cNvSpPr>
            <a:spLocks noGrp="1"/>
          </p:cNvSpPr>
          <p:nvPr>
            <p:ph type="subTitle" idx="1"/>
          </p:nvPr>
        </p:nvSpPr>
        <p:spPr>
          <a:xfrm>
            <a:off x="4860032" y="1484784"/>
            <a:ext cx="3600400" cy="5112568"/>
          </a:xfrm>
        </p:spPr>
        <p:txBody>
          <a:bodyPr>
            <a:noAutofit/>
          </a:bodyPr>
          <a:lstStyle/>
          <a:p>
            <a:pPr algn="l"/>
            <a:r>
              <a:rPr lang="da-DK" sz="1600" b="1" u="sng" dirty="0"/>
              <a:t>Beskrivelse:</a:t>
            </a:r>
            <a:r>
              <a:rPr lang="da-DK" sz="1600" b="1" dirty="0"/>
              <a:t> </a:t>
            </a:r>
            <a:r>
              <a:rPr lang="da-DK" sz="1600" dirty="0"/>
              <a:t>Kendt drama fra 1879 af den norske dramatiker Henrik Ibsen, </a:t>
            </a:r>
            <a:r>
              <a:rPr lang="da-DK" sz="1600" dirty="0" smtClean="0"/>
              <a:t>der er</a:t>
            </a:r>
            <a:r>
              <a:rPr lang="da-DK" sz="1600" dirty="0" smtClean="0"/>
              <a:t> en af grundlæggerne </a:t>
            </a:r>
            <a:r>
              <a:rPr lang="da-DK" sz="1600" dirty="0"/>
              <a:t>af det moderne drama. </a:t>
            </a:r>
            <a:endParaRPr lang="da-DK" sz="1600" dirty="0" smtClean="0"/>
          </a:p>
          <a:p>
            <a:pPr algn="l"/>
            <a:endParaRPr lang="da-DK" sz="1600" dirty="0"/>
          </a:p>
          <a:p>
            <a:pPr algn="l"/>
            <a:r>
              <a:rPr lang="da-DK" sz="1600" b="1" u="sng" dirty="0"/>
              <a:t>Scene:</a:t>
            </a:r>
            <a:r>
              <a:rPr lang="da-DK" sz="1600" b="1" dirty="0"/>
              <a:t> </a:t>
            </a:r>
            <a:r>
              <a:rPr lang="da-DK" sz="1600" dirty="0"/>
              <a:t>Skuespilhusets Store Scene</a:t>
            </a:r>
            <a:r>
              <a:rPr lang="da-DK" sz="1600" dirty="0" smtClean="0"/>
              <a:t>.</a:t>
            </a:r>
          </a:p>
          <a:p>
            <a:pPr algn="l"/>
            <a:endParaRPr lang="da-DK" sz="1600" dirty="0"/>
          </a:p>
          <a:p>
            <a:pPr algn="l"/>
            <a:r>
              <a:rPr lang="da-DK" sz="1600" b="1" u="sng" dirty="0"/>
              <a:t>Bonusinfo</a:t>
            </a:r>
            <a:r>
              <a:rPr lang="da-DK" sz="1600" b="1" dirty="0"/>
              <a:t>: </a:t>
            </a:r>
            <a:r>
              <a:rPr lang="da-DK" sz="1600" dirty="0" smtClean="0"/>
              <a:t>Har spillet mange </a:t>
            </a:r>
            <a:r>
              <a:rPr lang="da-DK" sz="1600" dirty="0"/>
              <a:t>gange på Det Kongelige </a:t>
            </a:r>
            <a:r>
              <a:rPr lang="da-DK" sz="1600" dirty="0" smtClean="0"/>
              <a:t>Teater men dette </a:t>
            </a:r>
            <a:r>
              <a:rPr lang="da-DK" sz="1600" dirty="0"/>
              <a:t>er </a:t>
            </a:r>
            <a:r>
              <a:rPr lang="da-DK" sz="1600" dirty="0" smtClean="0"/>
              <a:t>en </a:t>
            </a:r>
            <a:r>
              <a:rPr lang="da-DK" sz="1600" dirty="0" err="1" smtClean="0"/>
              <a:t>nyopsætning</a:t>
            </a:r>
            <a:r>
              <a:rPr lang="da-DK" sz="1600" dirty="0" smtClean="0"/>
              <a:t> </a:t>
            </a:r>
            <a:r>
              <a:rPr lang="da-DK" sz="1600" dirty="0"/>
              <a:t>instrueret af den nye skuespilchef</a:t>
            </a:r>
            <a:r>
              <a:rPr lang="da-DK" sz="1600" dirty="0" smtClean="0"/>
              <a:t>. Der produceres inspirationsmateriale til skoler.</a:t>
            </a:r>
            <a:endParaRPr lang="da-DK" sz="1600" dirty="0"/>
          </a:p>
          <a:p>
            <a:pPr algn="l"/>
            <a:endParaRPr lang="da-DK" sz="1600" dirty="0" smtClean="0"/>
          </a:p>
          <a:p>
            <a:pPr algn="l"/>
            <a:r>
              <a:rPr lang="da-DK" sz="1600" b="1" u="sng" dirty="0" smtClean="0"/>
              <a:t>Indtægtspotentiale</a:t>
            </a:r>
            <a:r>
              <a:rPr lang="da-DK" sz="1600" b="1" dirty="0" smtClean="0"/>
              <a:t>: </a:t>
            </a:r>
            <a:r>
              <a:rPr lang="da-DK" sz="1600" dirty="0" smtClean="0"/>
              <a:t>$$$</a:t>
            </a:r>
            <a:endParaRPr lang="da-DK" sz="1600" dirty="0" smtClean="0"/>
          </a:p>
          <a:p>
            <a:pPr algn="l"/>
            <a:endParaRPr lang="da-DK" sz="1600" b="1" u="sng" dirty="0" smtClean="0"/>
          </a:p>
          <a:p>
            <a:pPr algn="l"/>
            <a:r>
              <a:rPr lang="da-DK" sz="1600" b="1" u="sng" dirty="0" smtClean="0"/>
              <a:t>Udgifter</a:t>
            </a:r>
            <a:r>
              <a:rPr lang="da-DK" sz="1600" b="1" dirty="0" smtClean="0"/>
              <a:t>: </a:t>
            </a:r>
            <a:r>
              <a:rPr lang="da-DK" sz="1600" dirty="0" smtClean="0"/>
              <a:t>$$$</a:t>
            </a:r>
            <a:endParaRPr lang="da-DK" sz="1600" dirty="0"/>
          </a:p>
        </p:txBody>
      </p:sp>
      <p:sp>
        <p:nvSpPr>
          <p:cNvPr id="5" name="Tekstboks 4"/>
          <p:cNvSpPr txBox="1"/>
          <p:nvPr/>
        </p:nvSpPr>
        <p:spPr>
          <a:xfrm>
            <a:off x="1112588" y="1556792"/>
            <a:ext cx="2955356" cy="3970318"/>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Nora </a:t>
            </a:r>
            <a:r>
              <a:rPr lang="da-DK" sz="1600" dirty="0">
                <a:solidFill>
                  <a:schemeClr val="bg1">
                    <a:lumMod val="50000"/>
                  </a:schemeClr>
                </a:solidFill>
                <a:latin typeface="+mj-lt"/>
              </a:rPr>
              <a:t>Helmer er gift med Torvald Helmer, og i hans øjne fremstår hun som et sorgløst barn - en letsindig lærkefugl, som han i stort omfang behandler med faderlig autoritet. Nora spiller med på legen og skjuler med stor fornøjelse, at hun spiser makroner, der som Helmer påpeger, er dårlige for tænderne. Men hun skjuler også langt større hemmeligheder.</a:t>
            </a:r>
          </a:p>
          <a:p>
            <a:endParaRPr lang="da-DK" sz="1200" u="sng" dirty="0">
              <a:latin typeface="+mj-lt"/>
            </a:endParaRPr>
          </a:p>
        </p:txBody>
      </p:sp>
    </p:spTree>
    <p:extLst>
      <p:ext uri="{BB962C8B-B14F-4D97-AF65-F5344CB8AC3E}">
        <p14:creationId xmlns:p14="http://schemas.microsoft.com/office/powerpoint/2010/main" val="1007142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260648"/>
            <a:ext cx="6707088" cy="648072"/>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Døden</a:t>
            </a:r>
            <a:endParaRPr lang="da-DK" sz="2800" dirty="0"/>
          </a:p>
        </p:txBody>
      </p:sp>
      <p:sp>
        <p:nvSpPr>
          <p:cNvPr id="3" name="Pladsholder til indhold 2"/>
          <p:cNvSpPr>
            <a:spLocks noGrp="1"/>
          </p:cNvSpPr>
          <p:nvPr>
            <p:ph idx="1"/>
          </p:nvPr>
        </p:nvSpPr>
        <p:spPr>
          <a:xfrm>
            <a:off x="4644008" y="1268760"/>
            <a:ext cx="3168352" cy="4968552"/>
          </a:xfrm>
        </p:spPr>
        <p:txBody>
          <a:bodyPr>
            <a:normAutofit lnSpcReduction="10000"/>
          </a:bodyPr>
          <a:lstStyle/>
          <a:p>
            <a:pPr marL="0" indent="0">
              <a:buNone/>
            </a:pPr>
            <a:r>
              <a:rPr lang="da-DK" sz="1600" b="1" u="sng" dirty="0"/>
              <a:t>Beskrivelse:</a:t>
            </a:r>
            <a:r>
              <a:rPr lang="da-DK" sz="1600" b="1" dirty="0"/>
              <a:t> </a:t>
            </a:r>
            <a:r>
              <a:rPr lang="da-DK" sz="1600" dirty="0" smtClean="0"/>
              <a:t>Moderne </a:t>
            </a:r>
            <a:r>
              <a:rPr lang="da-DK" sz="1600" dirty="0" smtClean="0"/>
              <a:t>forestilling </a:t>
            </a:r>
            <a:r>
              <a:rPr lang="da-DK" sz="1600" dirty="0"/>
              <a:t>skabt af </a:t>
            </a:r>
            <a:r>
              <a:rPr lang="da-DK" sz="1600" dirty="0" smtClean="0"/>
              <a:t>det kunstneriske hold, efter den metode som kaldes </a:t>
            </a:r>
            <a:r>
              <a:rPr lang="da-DK" sz="1600" dirty="0" err="1" smtClean="0"/>
              <a:t>devising</a:t>
            </a:r>
            <a:r>
              <a:rPr lang="da-DK" sz="1600" dirty="0" smtClean="0"/>
              <a:t>. Replikkerne </a:t>
            </a:r>
            <a:r>
              <a:rPr lang="da-DK" sz="1600" dirty="0"/>
              <a:t>er udelukkende fra nedskrevne interviews med </a:t>
            </a:r>
            <a:r>
              <a:rPr lang="da-DK" sz="1600" dirty="0" smtClean="0"/>
              <a:t>døende. De </a:t>
            </a:r>
            <a:r>
              <a:rPr lang="da-DK" sz="1600" dirty="0"/>
              <a:t>medvirkende er både dansere og </a:t>
            </a:r>
            <a:r>
              <a:rPr lang="da-DK" sz="1600" dirty="0" smtClean="0"/>
              <a:t>skuespillere fra </a:t>
            </a:r>
            <a:r>
              <a:rPr lang="da-DK" sz="1600" dirty="0" smtClean="0"/>
              <a:t>teatrets</a:t>
            </a:r>
            <a:r>
              <a:rPr lang="da-DK" sz="1600" dirty="0" smtClean="0"/>
              <a:t> </a:t>
            </a:r>
            <a:r>
              <a:rPr lang="da-DK" sz="1600" dirty="0" smtClean="0"/>
              <a:t>faste ensembler. </a:t>
            </a:r>
          </a:p>
          <a:p>
            <a:pPr marL="0" indent="0">
              <a:buNone/>
            </a:pPr>
            <a:endParaRPr lang="da-DK" sz="1600" dirty="0"/>
          </a:p>
          <a:p>
            <a:pPr marL="0" indent="0">
              <a:buNone/>
            </a:pPr>
            <a:r>
              <a:rPr lang="da-DK" sz="1600" b="1" u="sng" dirty="0"/>
              <a:t>Scene:</a:t>
            </a:r>
            <a:r>
              <a:rPr lang="da-DK" sz="1600" b="1" dirty="0"/>
              <a:t> </a:t>
            </a:r>
            <a:r>
              <a:rPr lang="da-DK" sz="1600" dirty="0" smtClean="0"/>
              <a:t>Mellemgulvet.</a:t>
            </a:r>
            <a:endParaRPr lang="da-DK" sz="1600" dirty="0" smtClean="0"/>
          </a:p>
          <a:p>
            <a:pPr marL="0" indent="0">
              <a:buNone/>
            </a:pPr>
            <a:endParaRPr lang="da-DK" sz="1600" dirty="0"/>
          </a:p>
          <a:p>
            <a:pPr marL="0" indent="0">
              <a:buNone/>
            </a:pPr>
            <a:r>
              <a:rPr lang="da-DK" sz="1600" b="1" u="sng" dirty="0"/>
              <a:t>Bonusinfo</a:t>
            </a:r>
            <a:r>
              <a:rPr lang="da-DK" sz="1600" b="1" dirty="0"/>
              <a:t>: </a:t>
            </a:r>
            <a:r>
              <a:rPr lang="da-DK" sz="1600" dirty="0"/>
              <a:t>Enkel scenografi med lavt budget. Der tilbydes gratis introduktion for skoler.</a:t>
            </a:r>
            <a:endParaRPr lang="da-DK" sz="1600" dirty="0" smtClean="0"/>
          </a:p>
          <a:p>
            <a:pPr marL="0" indent="0">
              <a:buNone/>
            </a:pPr>
            <a:endParaRPr lang="da-DK" sz="1600" dirty="0"/>
          </a:p>
          <a:p>
            <a:pPr marL="0" indent="0">
              <a:buNone/>
            </a:pPr>
            <a:r>
              <a:rPr lang="da-DK" sz="1600" b="1" u="sng" dirty="0"/>
              <a:t>Indtægtspotentiale:</a:t>
            </a:r>
            <a:r>
              <a:rPr lang="da-DK" sz="1600" b="1" dirty="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endParaRPr lang="da-DK" sz="1600" dirty="0"/>
          </a:p>
          <a:p>
            <a:pPr marL="0" indent="0">
              <a:buNone/>
            </a:pPr>
            <a:endParaRPr lang="da-DK" sz="2000" dirty="0"/>
          </a:p>
          <a:p>
            <a:endParaRPr lang="da-DK" dirty="0"/>
          </a:p>
        </p:txBody>
      </p:sp>
      <p:sp>
        <p:nvSpPr>
          <p:cNvPr id="4" name="Tekstboks 3"/>
          <p:cNvSpPr txBox="1"/>
          <p:nvPr/>
        </p:nvSpPr>
        <p:spPr>
          <a:xfrm>
            <a:off x="1115616" y="1340768"/>
            <a:ext cx="2664295" cy="3262432"/>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Hvert </a:t>
            </a:r>
            <a:r>
              <a:rPr lang="da-DK" sz="1600" dirty="0">
                <a:solidFill>
                  <a:schemeClr val="bg1">
                    <a:lumMod val="50000"/>
                  </a:schemeClr>
                </a:solidFill>
                <a:latin typeface="+mj-lt"/>
              </a:rPr>
              <a:t>år dør ca. 52.000 danskere. Men kun få af os har </a:t>
            </a:r>
            <a:r>
              <a:rPr lang="da-DK" sz="1600" dirty="0" smtClean="0">
                <a:solidFill>
                  <a:schemeClr val="bg1">
                    <a:lumMod val="50000"/>
                  </a:schemeClr>
                </a:solidFill>
                <a:latin typeface="+mj-lt"/>
              </a:rPr>
              <a:t>set et </a:t>
            </a:r>
            <a:r>
              <a:rPr lang="da-DK" sz="1600" dirty="0">
                <a:solidFill>
                  <a:schemeClr val="bg1">
                    <a:lumMod val="50000"/>
                  </a:schemeClr>
                </a:solidFill>
                <a:latin typeface="+mj-lt"/>
              </a:rPr>
              <a:t>dødt menneske. Vi gør alt for at undgå at forholde os</a:t>
            </a:r>
          </a:p>
          <a:p>
            <a:r>
              <a:rPr lang="da-DK" sz="1600" dirty="0">
                <a:solidFill>
                  <a:schemeClr val="bg1">
                    <a:lumMod val="50000"/>
                  </a:schemeClr>
                </a:solidFill>
                <a:latin typeface="+mj-lt"/>
              </a:rPr>
              <a:t>til livets uundgåelige ophør, men hvorfor egentlig? </a:t>
            </a:r>
            <a:r>
              <a:rPr lang="da-DK" sz="1600" dirty="0" smtClean="0">
                <a:solidFill>
                  <a:schemeClr val="bg1">
                    <a:lumMod val="50000"/>
                  </a:schemeClr>
                </a:solidFill>
                <a:latin typeface="+mj-lt"/>
              </a:rPr>
              <a:t>Døden skal </a:t>
            </a:r>
            <a:r>
              <a:rPr lang="da-DK" sz="1600" dirty="0">
                <a:solidFill>
                  <a:schemeClr val="bg1">
                    <a:lumMod val="50000"/>
                  </a:schemeClr>
                </a:solidFill>
                <a:latin typeface="+mj-lt"/>
              </a:rPr>
              <a:t>vi alle opleve, om ikke før, så når vi mister én, vi </a:t>
            </a:r>
            <a:r>
              <a:rPr lang="da-DK" sz="1600" dirty="0" smtClean="0">
                <a:solidFill>
                  <a:schemeClr val="bg1">
                    <a:lumMod val="50000"/>
                  </a:schemeClr>
                </a:solidFill>
                <a:latin typeface="+mj-lt"/>
              </a:rPr>
              <a:t>holder af</a:t>
            </a:r>
            <a:r>
              <a:rPr lang="da-DK" sz="1600" dirty="0">
                <a:solidFill>
                  <a:schemeClr val="bg1">
                    <a:lumMod val="50000"/>
                  </a:schemeClr>
                </a:solidFill>
                <a:latin typeface="+mj-lt"/>
              </a:rPr>
              <a:t>.</a:t>
            </a:r>
          </a:p>
          <a:p>
            <a:endParaRPr lang="da-DK" sz="1400" dirty="0">
              <a:latin typeface="+mj-lt"/>
            </a:endParaRPr>
          </a:p>
        </p:txBody>
      </p:sp>
    </p:spTree>
    <p:extLst>
      <p:ext uri="{BB962C8B-B14F-4D97-AF65-F5344CB8AC3E}">
        <p14:creationId xmlns:p14="http://schemas.microsoft.com/office/powerpoint/2010/main" val="341993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3648" y="188640"/>
            <a:ext cx="5904656" cy="576064"/>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Festen</a:t>
            </a:r>
            <a:endParaRPr lang="da-DK" sz="2800" dirty="0"/>
          </a:p>
        </p:txBody>
      </p:sp>
      <p:sp>
        <p:nvSpPr>
          <p:cNvPr id="3" name="Pladsholder til indhold 2"/>
          <p:cNvSpPr>
            <a:spLocks noGrp="1"/>
          </p:cNvSpPr>
          <p:nvPr>
            <p:ph idx="1"/>
          </p:nvPr>
        </p:nvSpPr>
        <p:spPr>
          <a:xfrm>
            <a:off x="4932040" y="1268760"/>
            <a:ext cx="2664296" cy="4209331"/>
          </a:xfrm>
        </p:spPr>
        <p:txBody>
          <a:bodyPr>
            <a:normAutofit/>
          </a:bodyPr>
          <a:lstStyle/>
          <a:p>
            <a:pPr marL="0" indent="0">
              <a:buNone/>
            </a:pPr>
            <a:r>
              <a:rPr lang="da-DK" sz="1600" b="1" u="sng" dirty="0"/>
              <a:t>Beskrivelse:</a:t>
            </a:r>
            <a:r>
              <a:rPr lang="da-DK" sz="1600" b="1" dirty="0"/>
              <a:t> </a:t>
            </a:r>
            <a:r>
              <a:rPr lang="da-DK" sz="1600" dirty="0"/>
              <a:t>Skuespil over Thomas Vinterbergs succes-dogme-film</a:t>
            </a:r>
            <a:r>
              <a:rPr lang="da-DK" sz="1600" dirty="0" smtClean="0"/>
              <a:t>. </a:t>
            </a:r>
            <a:r>
              <a:rPr lang="da-DK" sz="1600" dirty="0" err="1" smtClean="0"/>
              <a:t>Tragi-komedie</a:t>
            </a:r>
            <a:r>
              <a:rPr lang="da-DK" sz="1600" dirty="0" smtClean="0"/>
              <a:t>. </a:t>
            </a:r>
          </a:p>
          <a:p>
            <a:pPr marL="0" indent="0">
              <a:buNone/>
            </a:pPr>
            <a:endParaRPr lang="da-DK" sz="1600" dirty="0"/>
          </a:p>
          <a:p>
            <a:pPr marL="0" indent="0">
              <a:buNone/>
            </a:pPr>
            <a:r>
              <a:rPr lang="da-DK" sz="1600" b="1" u="sng" dirty="0"/>
              <a:t>Scene:</a:t>
            </a:r>
            <a:r>
              <a:rPr lang="da-DK" sz="1600" b="1" dirty="0"/>
              <a:t> </a:t>
            </a:r>
            <a:r>
              <a:rPr lang="da-DK" sz="1600" dirty="0"/>
              <a:t>Skuespilhusets Store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smtClean="0"/>
              <a:t>Eksterne skuespillere kendt fra TV og andre teatre.</a:t>
            </a:r>
            <a:endParaRPr lang="da-DK" sz="1600" dirty="0"/>
          </a:p>
          <a:p>
            <a:pPr marL="0" indent="0">
              <a:buNone/>
            </a:pPr>
            <a:endParaRPr lang="da-DK" sz="1600" dirty="0" smtClean="0"/>
          </a:p>
          <a:p>
            <a:pPr marL="0" indent="0">
              <a:buNone/>
            </a:pPr>
            <a:r>
              <a:rPr lang="da-DK" sz="1600" b="1" u="sng" dirty="0"/>
              <a:t>Indtægtspotentiale: </a:t>
            </a:r>
            <a:r>
              <a:rPr lang="da-DK" sz="1600" dirty="0" smtClean="0"/>
              <a:t>$$$</a:t>
            </a:r>
            <a:endParaRPr lang="da-DK" sz="1600" u="sng" dirty="0"/>
          </a:p>
          <a:p>
            <a:pPr marL="0" indent="0">
              <a:buNone/>
            </a:pPr>
            <a:endParaRPr lang="da-DK" sz="1600" dirty="0" smtClean="0"/>
          </a:p>
          <a:p>
            <a:pPr marL="0" indent="0">
              <a:buNone/>
            </a:pPr>
            <a:r>
              <a:rPr lang="da-DK" sz="1600" b="1" u="sng" dirty="0"/>
              <a:t>Udgifter: </a:t>
            </a:r>
            <a:r>
              <a:rPr lang="da-DK" sz="1600" dirty="0"/>
              <a:t>$$$</a:t>
            </a:r>
          </a:p>
        </p:txBody>
      </p:sp>
      <p:sp>
        <p:nvSpPr>
          <p:cNvPr id="4" name="Tekstboks 3"/>
          <p:cNvSpPr txBox="1"/>
          <p:nvPr/>
        </p:nvSpPr>
        <p:spPr>
          <a:xfrm>
            <a:off x="1331641" y="1356996"/>
            <a:ext cx="2880320" cy="3754874"/>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p>
          <a:p>
            <a:r>
              <a:rPr lang="da-DK" sz="1600" dirty="0" smtClean="0">
                <a:solidFill>
                  <a:schemeClr val="bg1">
                    <a:lumMod val="50000"/>
                  </a:schemeClr>
                </a:solidFill>
                <a:latin typeface="+mj-lt"/>
              </a:rPr>
              <a:t>Danmarks </a:t>
            </a:r>
            <a:r>
              <a:rPr lang="da-DK" sz="1600" dirty="0">
                <a:solidFill>
                  <a:schemeClr val="bg1">
                    <a:lumMod val="50000"/>
                  </a:schemeClr>
                </a:solidFill>
                <a:latin typeface="+mj-lt"/>
              </a:rPr>
              <a:t>første dogmefilm, ’</a:t>
            </a:r>
            <a:r>
              <a:rPr lang="da-DK" sz="1600" i="1" dirty="0">
                <a:solidFill>
                  <a:schemeClr val="bg1">
                    <a:lumMod val="50000"/>
                  </a:schemeClr>
                </a:solidFill>
                <a:latin typeface="+mj-lt"/>
              </a:rPr>
              <a:t>Festen</a:t>
            </a:r>
            <a:r>
              <a:rPr lang="da-DK" sz="1600" dirty="0">
                <a:solidFill>
                  <a:schemeClr val="bg1">
                    <a:lumMod val="50000"/>
                  </a:schemeClr>
                </a:solidFill>
                <a:latin typeface="+mj-lt"/>
              </a:rPr>
              <a:t>’, blev en af den slags succeser, der </a:t>
            </a:r>
            <a:r>
              <a:rPr lang="da-DK" sz="1600" dirty="0" smtClean="0">
                <a:solidFill>
                  <a:schemeClr val="bg1">
                    <a:lumMod val="50000"/>
                  </a:schemeClr>
                </a:solidFill>
                <a:latin typeface="+mj-lt"/>
              </a:rPr>
              <a:t>gjorde særligt </a:t>
            </a:r>
            <a:r>
              <a:rPr lang="da-DK" sz="1600" dirty="0">
                <a:solidFill>
                  <a:schemeClr val="bg1">
                    <a:lumMod val="50000"/>
                  </a:schemeClr>
                </a:solidFill>
                <a:latin typeface="+mj-lt"/>
              </a:rPr>
              <a:t>indtryk på publikum. </a:t>
            </a:r>
            <a:r>
              <a:rPr lang="da-DK" sz="1600" dirty="0" smtClean="0">
                <a:solidFill>
                  <a:schemeClr val="bg1">
                    <a:lumMod val="50000"/>
                  </a:schemeClr>
                </a:solidFill>
                <a:latin typeface="+mj-lt"/>
              </a:rPr>
              <a:t>Så eftertrykkeligt</a:t>
            </a:r>
            <a:r>
              <a:rPr lang="da-DK" sz="1600" dirty="0">
                <a:solidFill>
                  <a:schemeClr val="bg1">
                    <a:lumMod val="50000"/>
                  </a:schemeClr>
                </a:solidFill>
                <a:latin typeface="+mj-lt"/>
              </a:rPr>
              <a:t>, at 20 lande siden hen har konverteret Mogens </a:t>
            </a:r>
            <a:r>
              <a:rPr lang="da-DK" sz="1600" dirty="0" err="1">
                <a:solidFill>
                  <a:schemeClr val="bg1">
                    <a:lumMod val="50000"/>
                  </a:schemeClr>
                </a:solidFill>
                <a:latin typeface="+mj-lt"/>
              </a:rPr>
              <a:t>Rukov</a:t>
            </a:r>
            <a:r>
              <a:rPr lang="da-DK" sz="1600" dirty="0">
                <a:solidFill>
                  <a:schemeClr val="bg1">
                    <a:lumMod val="50000"/>
                  </a:schemeClr>
                </a:solidFill>
                <a:latin typeface="+mj-lt"/>
              </a:rPr>
              <a:t> og Thomas Vinterbergs manuskript til teateret for at prøve kræfter med den eviggyldige historie om familielivets dunkelkroge</a:t>
            </a:r>
          </a:p>
          <a:p>
            <a:endParaRPr lang="da-DK" sz="1400" dirty="0">
              <a:latin typeface="+mj-lt"/>
            </a:endParaRPr>
          </a:p>
        </p:txBody>
      </p:sp>
    </p:spTree>
    <p:extLst>
      <p:ext uri="{BB962C8B-B14F-4D97-AF65-F5344CB8AC3E}">
        <p14:creationId xmlns:p14="http://schemas.microsoft.com/office/powerpoint/2010/main" val="221884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88640"/>
            <a:ext cx="6912768" cy="648072"/>
          </a:xfrm>
        </p:spPr>
        <p:style>
          <a:lnRef idx="2">
            <a:schemeClr val="accent1"/>
          </a:lnRef>
          <a:fillRef idx="1">
            <a:schemeClr val="lt1"/>
          </a:fillRef>
          <a:effectRef idx="0">
            <a:schemeClr val="accent1"/>
          </a:effectRef>
          <a:fontRef idx="minor">
            <a:schemeClr val="dk1"/>
          </a:fontRef>
        </p:style>
        <p:txBody>
          <a:bodyPr/>
          <a:lstStyle/>
          <a:p>
            <a:r>
              <a:rPr lang="da-DK" sz="2800" b="1" dirty="0">
                <a:effectLst/>
              </a:rPr>
              <a:t>Metamorfoser</a:t>
            </a:r>
            <a:r>
              <a:rPr lang="da-DK" sz="4800" dirty="0">
                <a:effectLst/>
              </a:rPr>
              <a:t> </a:t>
            </a:r>
            <a:endParaRPr lang="da-DK" sz="4800" dirty="0"/>
          </a:p>
        </p:txBody>
      </p:sp>
      <p:sp>
        <p:nvSpPr>
          <p:cNvPr id="3" name="Pladsholder til indhold 2"/>
          <p:cNvSpPr>
            <a:spLocks noGrp="1"/>
          </p:cNvSpPr>
          <p:nvPr>
            <p:ph idx="1"/>
          </p:nvPr>
        </p:nvSpPr>
        <p:spPr>
          <a:xfrm>
            <a:off x="4499992" y="1412776"/>
            <a:ext cx="3394720" cy="4752528"/>
          </a:xfrm>
        </p:spPr>
        <p:txBody>
          <a:bodyPr>
            <a:normAutofit fontScale="92500" lnSpcReduction="10000"/>
          </a:bodyPr>
          <a:lstStyle/>
          <a:p>
            <a:pPr marL="0" indent="0">
              <a:buNone/>
            </a:pPr>
            <a:r>
              <a:rPr lang="da-DK" sz="1700" b="1" u="sng" dirty="0"/>
              <a:t>Beskrivelse:</a:t>
            </a:r>
            <a:r>
              <a:rPr lang="da-DK" sz="1700" b="1" dirty="0"/>
              <a:t> </a:t>
            </a:r>
            <a:r>
              <a:rPr lang="da-DK" sz="1700" dirty="0" smtClean="0"/>
              <a:t>Klassisk fortælling</a:t>
            </a:r>
            <a:r>
              <a:rPr lang="da-DK" sz="1700" dirty="0"/>
              <a:t>, skabt over den </a:t>
            </a:r>
            <a:r>
              <a:rPr lang="da-DK" sz="1700" dirty="0" smtClean="0"/>
              <a:t>romerske</a:t>
            </a:r>
            <a:r>
              <a:rPr lang="da-DK" sz="1700" dirty="0" smtClean="0"/>
              <a:t> </a:t>
            </a:r>
            <a:r>
              <a:rPr lang="da-DK" sz="1700" dirty="0"/>
              <a:t>digter Ovids hovedværk, sandsynligvis forfattet i år 8 e</a:t>
            </a:r>
            <a:r>
              <a:rPr lang="da-DK" sz="1700" dirty="0" smtClean="0"/>
              <a:t>. Kr</a:t>
            </a:r>
            <a:r>
              <a:rPr lang="da-DK" sz="1700" dirty="0"/>
              <a:t>. </a:t>
            </a:r>
            <a:r>
              <a:rPr lang="da-DK" sz="1700" dirty="0" smtClean="0"/>
              <a:t>Meget </a:t>
            </a:r>
            <a:r>
              <a:rPr lang="da-DK" sz="1700" dirty="0"/>
              <a:t>visuel og sanselig forestilling </a:t>
            </a:r>
            <a:r>
              <a:rPr lang="da-DK" sz="1700" dirty="0" smtClean="0"/>
              <a:t>instrueret </a:t>
            </a:r>
            <a:r>
              <a:rPr lang="da-DK" sz="1700" dirty="0"/>
              <a:t>af den nye succesinstruktør Elisa </a:t>
            </a:r>
            <a:r>
              <a:rPr lang="da-DK" sz="1700" dirty="0" smtClean="0"/>
              <a:t>Kragerup.</a:t>
            </a:r>
          </a:p>
          <a:p>
            <a:pPr marL="0" indent="0">
              <a:buNone/>
            </a:pPr>
            <a:endParaRPr lang="da-DK" sz="1700" dirty="0"/>
          </a:p>
          <a:p>
            <a:pPr marL="0" indent="0">
              <a:buNone/>
            </a:pPr>
            <a:r>
              <a:rPr lang="da-DK" sz="1700" b="1" u="sng" dirty="0"/>
              <a:t>Scene:</a:t>
            </a:r>
            <a:r>
              <a:rPr lang="da-DK" sz="1700" b="1" dirty="0"/>
              <a:t> </a:t>
            </a:r>
            <a:r>
              <a:rPr lang="da-DK" sz="1700" dirty="0" smtClean="0"/>
              <a:t>Mellemgulvet</a:t>
            </a:r>
            <a:r>
              <a:rPr lang="da-DK" sz="1700" dirty="0" smtClean="0"/>
              <a:t>.</a:t>
            </a:r>
            <a:endParaRPr lang="da-DK" sz="1700" dirty="0" smtClean="0"/>
          </a:p>
          <a:p>
            <a:pPr marL="0" indent="0">
              <a:buNone/>
            </a:pPr>
            <a:endParaRPr lang="da-DK" sz="1700" dirty="0"/>
          </a:p>
          <a:p>
            <a:pPr marL="0" indent="0">
              <a:buNone/>
            </a:pPr>
            <a:r>
              <a:rPr lang="da-DK" sz="1700" b="1" u="sng" dirty="0"/>
              <a:t>Bonusinfo</a:t>
            </a:r>
            <a:r>
              <a:rPr lang="da-DK" sz="1700" b="1" dirty="0"/>
              <a:t>: </a:t>
            </a:r>
            <a:r>
              <a:rPr lang="da-DK" sz="1700" dirty="0"/>
              <a:t>Enkel scenografi med lavt budget</a:t>
            </a:r>
            <a:r>
              <a:rPr lang="da-DK" sz="1700" dirty="0" smtClean="0"/>
              <a:t>. Prestigeprojekt der forventes at give anerkendelse i branchen</a:t>
            </a:r>
            <a:r>
              <a:rPr lang="da-DK" sz="1700" dirty="0"/>
              <a:t>. Der tilbydes gratis introduktion for skoler.</a:t>
            </a:r>
            <a:endParaRPr lang="da-DK" sz="1700" dirty="0" smtClean="0"/>
          </a:p>
          <a:p>
            <a:pPr marL="0" indent="0">
              <a:buNone/>
            </a:pPr>
            <a:endParaRPr lang="da-DK" sz="1700" dirty="0"/>
          </a:p>
          <a:p>
            <a:pPr marL="0" indent="0">
              <a:buNone/>
            </a:pPr>
            <a:r>
              <a:rPr lang="da-DK" sz="1700" b="1" u="sng" dirty="0"/>
              <a:t>Indtægtspotentiale:</a:t>
            </a:r>
            <a:r>
              <a:rPr lang="da-DK" sz="1700" b="1" dirty="0"/>
              <a:t> </a:t>
            </a:r>
            <a:r>
              <a:rPr lang="da-DK" sz="1700" dirty="0" smtClean="0"/>
              <a:t>$/$$</a:t>
            </a:r>
          </a:p>
          <a:p>
            <a:pPr marL="0" indent="0">
              <a:buNone/>
            </a:pPr>
            <a:endParaRPr lang="da-DK" sz="1700" u="sng" dirty="0"/>
          </a:p>
          <a:p>
            <a:pPr marL="0" indent="0">
              <a:buNone/>
            </a:pPr>
            <a:r>
              <a:rPr lang="da-DK" sz="1700" b="1" u="sng" dirty="0"/>
              <a:t>Udgifter:</a:t>
            </a:r>
            <a:r>
              <a:rPr lang="da-DK" sz="1700" b="1" dirty="0"/>
              <a:t> </a:t>
            </a:r>
            <a:r>
              <a:rPr lang="da-DK" sz="1700" dirty="0"/>
              <a:t>$$</a:t>
            </a:r>
          </a:p>
          <a:p>
            <a:pPr marL="0" indent="0">
              <a:buNone/>
            </a:pPr>
            <a:endParaRPr lang="da-DK" sz="1400" u="sng" dirty="0"/>
          </a:p>
          <a:p>
            <a:pPr marL="0" indent="0">
              <a:buNone/>
            </a:pPr>
            <a:endParaRPr lang="da-DK" sz="2000" dirty="0"/>
          </a:p>
          <a:p>
            <a:endParaRPr lang="da-DK" dirty="0"/>
          </a:p>
        </p:txBody>
      </p:sp>
      <p:sp>
        <p:nvSpPr>
          <p:cNvPr id="4" name="Tekstboks 3"/>
          <p:cNvSpPr txBox="1"/>
          <p:nvPr/>
        </p:nvSpPr>
        <p:spPr>
          <a:xfrm>
            <a:off x="971600" y="1484784"/>
            <a:ext cx="2808312" cy="2523768"/>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En </a:t>
            </a:r>
            <a:r>
              <a:rPr lang="da-DK" sz="1600" dirty="0">
                <a:solidFill>
                  <a:schemeClr val="bg1">
                    <a:lumMod val="50000"/>
                  </a:schemeClr>
                </a:solidFill>
                <a:latin typeface="+mj-lt"/>
              </a:rPr>
              <a:t>kvinde forvandles til en edderkop, </a:t>
            </a:r>
            <a:r>
              <a:rPr lang="da-DK" sz="1600" dirty="0" smtClean="0">
                <a:solidFill>
                  <a:schemeClr val="bg1">
                    <a:lumMod val="50000"/>
                  </a:schemeClr>
                </a:solidFill>
                <a:latin typeface="+mj-lt"/>
              </a:rPr>
              <a:t>en mand </a:t>
            </a:r>
            <a:r>
              <a:rPr lang="da-DK" sz="1600" dirty="0">
                <a:solidFill>
                  <a:schemeClr val="bg1">
                    <a:lumMod val="50000"/>
                  </a:schemeClr>
                </a:solidFill>
                <a:latin typeface="+mj-lt"/>
              </a:rPr>
              <a:t>til en hjort, mennesker til træer,</a:t>
            </a:r>
          </a:p>
          <a:p>
            <a:r>
              <a:rPr lang="da-DK" sz="1600" dirty="0">
                <a:solidFill>
                  <a:schemeClr val="bg1">
                    <a:lumMod val="50000"/>
                  </a:schemeClr>
                </a:solidFill>
                <a:latin typeface="+mj-lt"/>
              </a:rPr>
              <a:t>floder og sten. I Ovids Metamorfoser </a:t>
            </a:r>
            <a:r>
              <a:rPr lang="da-DK" sz="1600" dirty="0" smtClean="0">
                <a:solidFill>
                  <a:schemeClr val="bg1">
                    <a:lumMod val="50000"/>
                  </a:schemeClr>
                </a:solidFill>
                <a:latin typeface="+mj-lt"/>
              </a:rPr>
              <a:t>sker det </a:t>
            </a:r>
            <a:r>
              <a:rPr lang="da-DK" sz="1600" dirty="0">
                <a:solidFill>
                  <a:schemeClr val="bg1">
                    <a:lumMod val="50000"/>
                  </a:schemeClr>
                </a:solidFill>
                <a:latin typeface="+mj-lt"/>
              </a:rPr>
              <a:t>uladsiggørlige, men </a:t>
            </a:r>
            <a:r>
              <a:rPr lang="da-DK" sz="1600" dirty="0" smtClean="0">
                <a:solidFill>
                  <a:schemeClr val="bg1">
                    <a:lumMod val="50000"/>
                  </a:schemeClr>
                </a:solidFill>
                <a:latin typeface="+mj-lt"/>
              </a:rPr>
              <a:t>hvordan skal man fortælle og vise det på en scene?</a:t>
            </a:r>
            <a:endParaRPr lang="da-DK" sz="1600" dirty="0">
              <a:solidFill>
                <a:schemeClr val="bg1">
                  <a:lumMod val="50000"/>
                </a:schemeClr>
              </a:solidFill>
              <a:latin typeface="+mj-lt"/>
            </a:endParaRPr>
          </a:p>
          <a:p>
            <a:endParaRPr lang="da-DK" sz="1400" dirty="0">
              <a:latin typeface="+mj-lt"/>
            </a:endParaRPr>
          </a:p>
        </p:txBody>
      </p:sp>
    </p:spTree>
    <p:extLst>
      <p:ext uri="{BB962C8B-B14F-4D97-AF65-F5344CB8AC3E}">
        <p14:creationId xmlns:p14="http://schemas.microsoft.com/office/powerpoint/2010/main" val="385622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60648"/>
            <a:ext cx="6480720" cy="648072"/>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Håndværkerne</a:t>
            </a:r>
            <a:endParaRPr lang="da-DK" sz="2800" dirty="0"/>
          </a:p>
        </p:txBody>
      </p:sp>
      <p:sp>
        <p:nvSpPr>
          <p:cNvPr id="3" name="Pladsholder til indhold 2"/>
          <p:cNvSpPr>
            <a:spLocks noGrp="1"/>
          </p:cNvSpPr>
          <p:nvPr>
            <p:ph idx="1"/>
          </p:nvPr>
        </p:nvSpPr>
        <p:spPr>
          <a:xfrm>
            <a:off x="4499992" y="1412776"/>
            <a:ext cx="3034680" cy="4353347"/>
          </a:xfrm>
        </p:spPr>
        <p:txBody>
          <a:bodyPr>
            <a:normAutofit lnSpcReduction="10000"/>
          </a:bodyPr>
          <a:lstStyle/>
          <a:p>
            <a:pPr marL="0" indent="0">
              <a:buNone/>
            </a:pPr>
            <a:r>
              <a:rPr lang="da-DK" sz="1600" b="1" u="sng" dirty="0"/>
              <a:t>Beskrivelse:</a:t>
            </a:r>
            <a:r>
              <a:rPr lang="da-DK" sz="1600" b="1" dirty="0"/>
              <a:t> </a:t>
            </a:r>
            <a:r>
              <a:rPr lang="da-DK" sz="1600" dirty="0" err="1"/>
              <a:t>Nyskrevet</a:t>
            </a:r>
            <a:r>
              <a:rPr lang="da-DK" sz="1600" dirty="0"/>
              <a:t> dansk komedie fra anerkendt dansk dramatiker Line Knutzon.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Skuespilhusets Store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smtClean="0"/>
              <a:t>Scenografi der kræver ekstra bemanding af sceneteknikere. Opføres af det faste ensemble.</a:t>
            </a:r>
          </a:p>
          <a:p>
            <a:pPr marL="0" indent="0">
              <a:buNone/>
            </a:pPr>
            <a:endParaRPr lang="da-DK" sz="1600" dirty="0"/>
          </a:p>
          <a:p>
            <a:pPr marL="0" indent="0">
              <a:buNone/>
            </a:pPr>
            <a:r>
              <a:rPr lang="da-DK" sz="1600" b="1" u="sng" dirty="0"/>
              <a:t>Indtægtspotentiale:</a:t>
            </a:r>
            <a:r>
              <a:rPr lang="da-DK" sz="1600" b="1" dirty="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p>
          <a:p>
            <a:pPr marL="0" indent="0">
              <a:buNone/>
            </a:pPr>
            <a:endParaRPr lang="da-DK" sz="2000" dirty="0"/>
          </a:p>
          <a:p>
            <a:endParaRPr lang="da-DK" dirty="0"/>
          </a:p>
        </p:txBody>
      </p:sp>
      <p:sp>
        <p:nvSpPr>
          <p:cNvPr id="4" name="Tekstboks 3"/>
          <p:cNvSpPr txBox="1"/>
          <p:nvPr/>
        </p:nvSpPr>
        <p:spPr>
          <a:xfrm>
            <a:off x="1043608" y="1340768"/>
            <a:ext cx="2808312" cy="4985980"/>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Det </a:t>
            </a:r>
            <a:r>
              <a:rPr lang="da-DK" sz="1600" dirty="0">
                <a:solidFill>
                  <a:schemeClr val="bg1">
                    <a:lumMod val="50000"/>
                  </a:schemeClr>
                </a:solidFill>
                <a:latin typeface="+mj-lt"/>
              </a:rPr>
              <a:t>er grin og det er gru, når den bløde violinist og hans søde kone i deres blinde </a:t>
            </a:r>
            <a:r>
              <a:rPr lang="da-DK" sz="1600" dirty="0" err="1">
                <a:solidFill>
                  <a:schemeClr val="bg1">
                    <a:lumMod val="50000"/>
                  </a:schemeClr>
                </a:solidFill>
                <a:latin typeface="+mj-lt"/>
              </a:rPr>
              <a:t>besathed</a:t>
            </a:r>
            <a:r>
              <a:rPr lang="da-DK" sz="1600" dirty="0">
                <a:solidFill>
                  <a:schemeClr val="bg1">
                    <a:lumMod val="50000"/>
                  </a:schemeClr>
                </a:solidFill>
                <a:latin typeface="+mj-lt"/>
              </a:rPr>
              <a:t> af det det perfekte liv manipuleres af et sjak ubehøvlede og groft </a:t>
            </a:r>
            <a:r>
              <a:rPr lang="da-DK" sz="1600" dirty="0" smtClean="0">
                <a:solidFill>
                  <a:schemeClr val="bg1">
                    <a:lumMod val="50000"/>
                  </a:schemeClr>
                </a:solidFill>
                <a:latin typeface="+mj-lt"/>
              </a:rPr>
              <a:t>intimiderende </a:t>
            </a:r>
            <a:r>
              <a:rPr lang="da-DK" sz="1600" dirty="0" smtClean="0">
                <a:solidFill>
                  <a:schemeClr val="bg1">
                    <a:lumMod val="50000"/>
                  </a:schemeClr>
                </a:solidFill>
                <a:latin typeface="+mj-lt"/>
              </a:rPr>
              <a:t>håndværkere</a:t>
            </a:r>
            <a:r>
              <a:rPr lang="da-DK" sz="1600" dirty="0">
                <a:solidFill>
                  <a:schemeClr val="bg1">
                    <a:lumMod val="50000"/>
                  </a:schemeClr>
                </a:solidFill>
                <a:latin typeface="+mj-lt"/>
              </a:rPr>
              <a:t>.</a:t>
            </a:r>
            <a:r>
              <a:rPr lang="da-DK" sz="1600" dirty="0" smtClean="0">
                <a:solidFill>
                  <a:schemeClr val="bg1">
                    <a:lumMod val="50000"/>
                  </a:schemeClr>
                </a:solidFill>
                <a:latin typeface="+mj-lt"/>
              </a:rPr>
              <a:t> De </a:t>
            </a:r>
            <a:r>
              <a:rPr lang="da-DK" sz="1600" dirty="0">
                <a:solidFill>
                  <a:schemeClr val="bg1">
                    <a:lumMod val="50000"/>
                  </a:schemeClr>
                </a:solidFill>
                <a:latin typeface="+mj-lt"/>
              </a:rPr>
              <a:t>malker dem for penge, mens frustrationen stiger til kogepunktet. Manfred og Alice er ofre for et forskruet livsprojekt, de til gengæld er villige til at tage hammeren i den anden hånd for at føre til ende. </a:t>
            </a:r>
          </a:p>
          <a:p>
            <a:r>
              <a:rPr lang="da-DK" sz="1400" dirty="0" smtClean="0">
                <a:latin typeface="+mj-lt"/>
              </a:rPr>
              <a:t> </a:t>
            </a:r>
            <a:endParaRPr lang="da-DK" sz="1400" dirty="0">
              <a:latin typeface="+mj-lt"/>
            </a:endParaRPr>
          </a:p>
        </p:txBody>
      </p:sp>
    </p:spTree>
    <p:extLst>
      <p:ext uri="{BB962C8B-B14F-4D97-AF65-F5344CB8AC3E}">
        <p14:creationId xmlns:p14="http://schemas.microsoft.com/office/powerpoint/2010/main" val="70954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332656"/>
            <a:ext cx="6624736" cy="792088"/>
          </a:xfrm>
        </p:spPr>
        <p:style>
          <a:lnRef idx="2">
            <a:schemeClr val="accent1"/>
          </a:lnRef>
          <a:fillRef idx="1">
            <a:schemeClr val="lt1"/>
          </a:fillRef>
          <a:effectRef idx="0">
            <a:schemeClr val="accent1"/>
          </a:effectRef>
          <a:fontRef idx="minor">
            <a:schemeClr val="dk1"/>
          </a:fontRef>
        </p:style>
        <p:txBody>
          <a:bodyPr/>
          <a:lstStyle/>
          <a:p>
            <a:r>
              <a:rPr lang="da-DK" dirty="0" smtClean="0">
                <a:effectLst/>
              </a:rPr>
              <a:t> </a:t>
            </a:r>
            <a:r>
              <a:rPr lang="da-DK" dirty="0">
                <a:effectLst/>
              </a:rPr>
              <a:t/>
            </a:r>
            <a:br>
              <a:rPr lang="da-DK" dirty="0">
                <a:effectLst/>
              </a:rPr>
            </a:br>
            <a:r>
              <a:rPr lang="da-DK" sz="2800" b="1" dirty="0">
                <a:effectLst/>
              </a:rPr>
              <a:t>Macbeth</a:t>
            </a:r>
            <a:endParaRPr lang="da-DK" sz="2800" dirty="0"/>
          </a:p>
        </p:txBody>
      </p:sp>
      <p:sp>
        <p:nvSpPr>
          <p:cNvPr id="3" name="Pladsholder til indhold 2"/>
          <p:cNvSpPr>
            <a:spLocks noGrp="1"/>
          </p:cNvSpPr>
          <p:nvPr>
            <p:ph idx="1"/>
          </p:nvPr>
        </p:nvSpPr>
        <p:spPr>
          <a:xfrm>
            <a:off x="4788024" y="1484784"/>
            <a:ext cx="3456384" cy="4176464"/>
          </a:xfrm>
        </p:spPr>
        <p:txBody>
          <a:bodyPr>
            <a:normAutofit fontScale="92500" lnSpcReduction="20000"/>
          </a:bodyPr>
          <a:lstStyle/>
          <a:p>
            <a:pPr marL="0" indent="0">
              <a:buNone/>
            </a:pPr>
            <a:r>
              <a:rPr lang="da-DK" sz="1700" b="1" u="sng" dirty="0"/>
              <a:t>Beskrivelse:</a:t>
            </a:r>
            <a:r>
              <a:rPr lang="da-DK" sz="1700" b="1" dirty="0"/>
              <a:t> </a:t>
            </a:r>
            <a:r>
              <a:rPr lang="da-DK" sz="1700" dirty="0"/>
              <a:t>Genopsætning af kendt </a:t>
            </a:r>
            <a:r>
              <a:rPr lang="da-DK" sz="1700" dirty="0" smtClean="0"/>
              <a:t>klassisk Shakespearetragedie </a:t>
            </a:r>
            <a:r>
              <a:rPr lang="da-DK" sz="1700" dirty="0"/>
              <a:t>på blankvers. Instrueret af ung lovende </a:t>
            </a:r>
            <a:r>
              <a:rPr lang="da-DK" sz="1700" dirty="0" smtClean="0"/>
              <a:t>instruktør fra England.</a:t>
            </a:r>
          </a:p>
          <a:p>
            <a:pPr marL="0" indent="0">
              <a:buNone/>
            </a:pPr>
            <a:endParaRPr lang="da-DK" sz="1700" dirty="0"/>
          </a:p>
          <a:p>
            <a:pPr marL="0" indent="0">
              <a:buNone/>
            </a:pPr>
            <a:r>
              <a:rPr lang="da-DK" sz="1700" b="1" u="sng" dirty="0"/>
              <a:t>Scene:</a:t>
            </a:r>
            <a:r>
              <a:rPr lang="da-DK" sz="1700" b="1" dirty="0"/>
              <a:t> </a:t>
            </a:r>
            <a:r>
              <a:rPr lang="da-DK" sz="1700" dirty="0" smtClean="0"/>
              <a:t>Mellemgulvet</a:t>
            </a:r>
            <a:r>
              <a:rPr lang="da-DK" sz="1700" dirty="0" smtClean="0"/>
              <a:t>.</a:t>
            </a:r>
            <a:endParaRPr lang="da-DK" sz="1700" dirty="0" smtClean="0"/>
          </a:p>
          <a:p>
            <a:pPr marL="0" indent="0">
              <a:buNone/>
            </a:pPr>
            <a:endParaRPr lang="da-DK" sz="1700" dirty="0"/>
          </a:p>
          <a:p>
            <a:pPr marL="0" indent="0">
              <a:buNone/>
            </a:pPr>
            <a:r>
              <a:rPr lang="da-DK" sz="1700" b="1" u="sng" dirty="0"/>
              <a:t>Bonusinfo</a:t>
            </a:r>
            <a:r>
              <a:rPr lang="da-DK" sz="1700" b="1" dirty="0"/>
              <a:t>: </a:t>
            </a:r>
            <a:r>
              <a:rPr lang="da-DK" sz="1700" dirty="0" smtClean="0"/>
              <a:t>Billig opsætning fordi det er en genopsætning. Spillede </a:t>
            </a:r>
            <a:r>
              <a:rPr lang="da-DK" sz="1700" dirty="0"/>
              <a:t>for fulde sale </a:t>
            </a:r>
            <a:r>
              <a:rPr lang="da-DK" sz="1700" dirty="0" smtClean="0"/>
              <a:t>i forrige sæson. Der tilbydes gratis introduktion for skoler.</a:t>
            </a:r>
          </a:p>
          <a:p>
            <a:pPr marL="0" indent="0">
              <a:buNone/>
            </a:pPr>
            <a:endParaRPr lang="da-DK" sz="1700" dirty="0"/>
          </a:p>
          <a:p>
            <a:pPr marL="0" indent="0">
              <a:buNone/>
            </a:pPr>
            <a:r>
              <a:rPr lang="da-DK" sz="1700" b="1" u="sng" dirty="0"/>
              <a:t>Indtægtspotentiale:</a:t>
            </a:r>
            <a:r>
              <a:rPr lang="da-DK" sz="1700" b="1" dirty="0"/>
              <a:t> </a:t>
            </a:r>
            <a:r>
              <a:rPr lang="da-DK" sz="1700" dirty="0" smtClean="0"/>
              <a:t>$/$$</a:t>
            </a:r>
          </a:p>
          <a:p>
            <a:pPr marL="0" indent="0">
              <a:buNone/>
            </a:pPr>
            <a:endParaRPr lang="da-DK" sz="1700" u="sng" dirty="0"/>
          </a:p>
          <a:p>
            <a:pPr marL="0" indent="0">
              <a:buNone/>
            </a:pPr>
            <a:r>
              <a:rPr lang="da-DK" sz="1700" b="1" u="sng" dirty="0" smtClean="0"/>
              <a:t>Udgifter:</a:t>
            </a:r>
            <a:r>
              <a:rPr lang="da-DK" sz="1700" b="1" dirty="0" smtClean="0"/>
              <a:t> </a:t>
            </a:r>
            <a:r>
              <a:rPr lang="da-DK" sz="1700" dirty="0" smtClean="0"/>
              <a:t>$$</a:t>
            </a:r>
            <a:endParaRPr lang="da-DK" sz="1700" dirty="0"/>
          </a:p>
          <a:p>
            <a:pPr marL="0" indent="0">
              <a:buNone/>
            </a:pPr>
            <a:endParaRPr lang="da-DK" sz="2000" dirty="0"/>
          </a:p>
        </p:txBody>
      </p:sp>
      <p:sp>
        <p:nvSpPr>
          <p:cNvPr id="4" name="Tekstboks 3"/>
          <p:cNvSpPr txBox="1"/>
          <p:nvPr/>
        </p:nvSpPr>
        <p:spPr>
          <a:xfrm>
            <a:off x="827584" y="1556792"/>
            <a:ext cx="3096344" cy="2523768"/>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Den</a:t>
            </a:r>
            <a:r>
              <a:rPr lang="da-DK" sz="1600" dirty="0">
                <a:solidFill>
                  <a:schemeClr val="bg1">
                    <a:lumMod val="50000"/>
                  </a:schemeClr>
                </a:solidFill>
                <a:latin typeface="+mj-lt"/>
              </a:rPr>
              <a:t> </a:t>
            </a:r>
            <a:r>
              <a:rPr lang="da-DK" sz="1600" dirty="0" smtClean="0">
                <a:solidFill>
                  <a:schemeClr val="bg1">
                    <a:lumMod val="50000"/>
                  </a:schemeClr>
                </a:solidFill>
                <a:latin typeface="+mj-lt"/>
              </a:rPr>
              <a:t>skotske </a:t>
            </a:r>
            <a:r>
              <a:rPr lang="da-DK" sz="1600" dirty="0">
                <a:solidFill>
                  <a:schemeClr val="bg1">
                    <a:lumMod val="50000"/>
                  </a:schemeClr>
                </a:solidFill>
                <a:latin typeface="+mj-lt"/>
              </a:rPr>
              <a:t>adelsmand Macbeth hyldes </a:t>
            </a:r>
            <a:r>
              <a:rPr lang="da-DK" sz="1600" dirty="0" smtClean="0">
                <a:solidFill>
                  <a:schemeClr val="bg1">
                    <a:lumMod val="50000"/>
                  </a:schemeClr>
                </a:solidFill>
                <a:latin typeface="+mj-lt"/>
              </a:rPr>
              <a:t>for mod og tapper handling af </a:t>
            </a:r>
            <a:r>
              <a:rPr lang="da-DK" sz="1600" dirty="0" smtClean="0">
                <a:solidFill>
                  <a:schemeClr val="bg1">
                    <a:lumMod val="50000"/>
                  </a:schemeClr>
                </a:solidFill>
                <a:latin typeface="+mj-lt"/>
              </a:rPr>
              <a:t>kong </a:t>
            </a:r>
            <a:r>
              <a:rPr lang="da-DK" sz="1600" dirty="0" smtClean="0">
                <a:solidFill>
                  <a:schemeClr val="bg1">
                    <a:lumMod val="50000"/>
                  </a:schemeClr>
                </a:solidFill>
                <a:latin typeface="+mj-lt"/>
              </a:rPr>
              <a:t>Duncan. </a:t>
            </a:r>
            <a:r>
              <a:rPr lang="da-DK" sz="1600" dirty="0">
                <a:solidFill>
                  <a:schemeClr val="bg1">
                    <a:lumMod val="50000"/>
                  </a:schemeClr>
                </a:solidFill>
                <a:latin typeface="+mj-lt"/>
              </a:rPr>
              <a:t>H</a:t>
            </a:r>
            <a:r>
              <a:rPr lang="da-DK" sz="1600" dirty="0" smtClean="0">
                <a:solidFill>
                  <a:schemeClr val="bg1">
                    <a:lumMod val="50000"/>
                  </a:schemeClr>
                </a:solidFill>
                <a:latin typeface="+mj-lt"/>
              </a:rPr>
              <a:t>an </a:t>
            </a:r>
            <a:r>
              <a:rPr lang="da-DK" sz="1600" dirty="0" smtClean="0">
                <a:solidFill>
                  <a:schemeClr val="bg1">
                    <a:lumMod val="50000"/>
                  </a:schemeClr>
                </a:solidFill>
                <a:latin typeface="+mj-lt"/>
              </a:rPr>
              <a:t>har </a:t>
            </a:r>
            <a:r>
              <a:rPr lang="da-DK" sz="1600" dirty="0">
                <a:solidFill>
                  <a:schemeClr val="bg1">
                    <a:lumMod val="50000"/>
                  </a:schemeClr>
                </a:solidFill>
                <a:latin typeface="+mj-lt"/>
              </a:rPr>
              <a:t>sprættet en fjende op fra navle til </a:t>
            </a:r>
            <a:r>
              <a:rPr lang="da-DK" sz="1600" dirty="0" smtClean="0">
                <a:solidFill>
                  <a:schemeClr val="bg1">
                    <a:lumMod val="50000"/>
                  </a:schemeClr>
                </a:solidFill>
                <a:latin typeface="+mj-lt"/>
              </a:rPr>
              <a:t>hals. Denne </a:t>
            </a:r>
            <a:r>
              <a:rPr lang="da-DK" sz="1600" dirty="0" smtClean="0">
                <a:solidFill>
                  <a:schemeClr val="bg1">
                    <a:lumMod val="50000"/>
                  </a:schemeClr>
                </a:solidFill>
                <a:latin typeface="+mj-lt"/>
              </a:rPr>
              <a:t>‘heltegerning’ </a:t>
            </a:r>
            <a:r>
              <a:rPr lang="da-DK" sz="1600" dirty="0">
                <a:solidFill>
                  <a:schemeClr val="bg1">
                    <a:lumMod val="50000"/>
                  </a:schemeClr>
                </a:solidFill>
                <a:latin typeface="+mj-lt"/>
              </a:rPr>
              <a:t>er kun begyndelsen </a:t>
            </a:r>
            <a:r>
              <a:rPr lang="da-DK" sz="1600" dirty="0" smtClean="0">
                <a:solidFill>
                  <a:schemeClr val="bg1">
                    <a:lumMod val="50000"/>
                  </a:schemeClr>
                </a:solidFill>
                <a:latin typeface="+mj-lt"/>
              </a:rPr>
              <a:t>på en </a:t>
            </a:r>
            <a:r>
              <a:rPr lang="da-DK" sz="1600" dirty="0">
                <a:solidFill>
                  <a:schemeClr val="bg1">
                    <a:lumMod val="50000"/>
                  </a:schemeClr>
                </a:solidFill>
                <a:latin typeface="+mj-lt"/>
              </a:rPr>
              <a:t>karriere som beregnende </a:t>
            </a:r>
            <a:r>
              <a:rPr lang="da-DK" sz="1600" dirty="0" smtClean="0">
                <a:solidFill>
                  <a:schemeClr val="bg1">
                    <a:lumMod val="50000"/>
                  </a:schemeClr>
                </a:solidFill>
                <a:latin typeface="+mj-lt"/>
              </a:rPr>
              <a:t>morder.</a:t>
            </a:r>
            <a:endParaRPr lang="da-DK" sz="1600" dirty="0">
              <a:solidFill>
                <a:schemeClr val="bg1">
                  <a:lumMod val="50000"/>
                </a:schemeClr>
              </a:solidFill>
              <a:latin typeface="+mj-lt"/>
            </a:endParaRPr>
          </a:p>
          <a:p>
            <a:endParaRPr lang="da-DK" sz="1400" dirty="0">
              <a:solidFill>
                <a:schemeClr val="bg1">
                  <a:lumMod val="50000"/>
                </a:schemeClr>
              </a:solidFill>
              <a:latin typeface="+mj-lt"/>
            </a:endParaRPr>
          </a:p>
        </p:txBody>
      </p:sp>
    </p:spTree>
    <p:extLst>
      <p:ext uri="{BB962C8B-B14F-4D97-AF65-F5344CB8AC3E}">
        <p14:creationId xmlns:p14="http://schemas.microsoft.com/office/powerpoint/2010/main" val="357264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332656"/>
            <a:ext cx="6984776" cy="648072"/>
          </a:xfrm>
        </p:spPr>
        <p:style>
          <a:lnRef idx="2">
            <a:schemeClr val="accent1"/>
          </a:lnRef>
          <a:fillRef idx="1">
            <a:schemeClr val="lt1"/>
          </a:fillRef>
          <a:effectRef idx="0">
            <a:schemeClr val="accent1"/>
          </a:effectRef>
          <a:fontRef idx="minor">
            <a:schemeClr val="dk1"/>
          </a:fontRef>
        </p:style>
        <p:txBody>
          <a:bodyPr/>
          <a:lstStyle/>
          <a:p>
            <a:r>
              <a:rPr lang="da-DK" dirty="0" smtClean="0">
                <a:effectLst/>
              </a:rPr>
              <a:t> </a:t>
            </a:r>
            <a:r>
              <a:rPr lang="da-DK" dirty="0">
                <a:effectLst/>
              </a:rPr>
              <a:t/>
            </a:r>
            <a:br>
              <a:rPr lang="da-DK" dirty="0">
                <a:effectLst/>
              </a:rPr>
            </a:br>
            <a:r>
              <a:rPr lang="da-DK" sz="2800" b="1" dirty="0" smtClean="0">
                <a:effectLst/>
              </a:rPr>
              <a:t>Jeppe på Bjerget</a:t>
            </a:r>
            <a:endParaRPr lang="da-DK" sz="2800" dirty="0"/>
          </a:p>
        </p:txBody>
      </p:sp>
      <p:sp>
        <p:nvSpPr>
          <p:cNvPr id="3" name="Pladsholder til indhold 2"/>
          <p:cNvSpPr>
            <a:spLocks noGrp="1"/>
          </p:cNvSpPr>
          <p:nvPr>
            <p:ph idx="1"/>
          </p:nvPr>
        </p:nvSpPr>
        <p:spPr>
          <a:xfrm>
            <a:off x="5220072" y="1772816"/>
            <a:ext cx="3178696" cy="4353347"/>
          </a:xfrm>
        </p:spPr>
        <p:txBody>
          <a:bodyPr/>
          <a:lstStyle/>
          <a:p>
            <a:pPr marL="0" indent="0">
              <a:buNone/>
            </a:pPr>
            <a:r>
              <a:rPr lang="da-DK" sz="1400" b="1" u="sng" dirty="0"/>
              <a:t>Beskrivelse:</a:t>
            </a:r>
            <a:r>
              <a:rPr lang="da-DK" sz="1400" b="1" dirty="0"/>
              <a:t> </a:t>
            </a:r>
            <a:r>
              <a:rPr lang="da-DK" sz="1400" dirty="0" smtClean="0"/>
              <a:t>Klassisk dansk </a:t>
            </a:r>
            <a:r>
              <a:rPr lang="da-DK" sz="1400" dirty="0"/>
              <a:t>komedie af </a:t>
            </a:r>
            <a:r>
              <a:rPr lang="da-DK" sz="1400" dirty="0" smtClean="0"/>
              <a:t>Ludvig Holberg </a:t>
            </a:r>
            <a:r>
              <a:rPr lang="da-DK" sz="1400" dirty="0"/>
              <a:t>fra </a:t>
            </a:r>
            <a:r>
              <a:rPr lang="da-DK" sz="1400" dirty="0" smtClean="0"/>
              <a:t>1722. Iscenesættes </a:t>
            </a:r>
            <a:r>
              <a:rPr lang="da-DK" sz="1400" dirty="0"/>
              <a:t>af </a:t>
            </a:r>
            <a:r>
              <a:rPr lang="da-DK" sz="1400" dirty="0" smtClean="0"/>
              <a:t>dansk </a:t>
            </a:r>
            <a:r>
              <a:rPr lang="da-DK" sz="1400" dirty="0" smtClean="0"/>
              <a:t>instruktør, </a:t>
            </a:r>
            <a:r>
              <a:rPr lang="da-DK" sz="1400" dirty="0" smtClean="0"/>
              <a:t>der tidligere har haft succes på Det Kongelige Teater. </a:t>
            </a:r>
          </a:p>
          <a:p>
            <a:pPr marL="0" indent="0">
              <a:buNone/>
            </a:pPr>
            <a:endParaRPr lang="da-DK" sz="1400" dirty="0"/>
          </a:p>
          <a:p>
            <a:pPr marL="0" indent="0">
              <a:buNone/>
            </a:pPr>
            <a:r>
              <a:rPr lang="da-DK" sz="1400" b="1" u="sng" dirty="0"/>
              <a:t>Scene:</a:t>
            </a:r>
            <a:r>
              <a:rPr lang="da-DK" sz="1400" b="1" dirty="0"/>
              <a:t> </a:t>
            </a:r>
            <a:r>
              <a:rPr lang="da-DK" sz="1400" dirty="0"/>
              <a:t>Skuespilhusets Store Scene</a:t>
            </a:r>
            <a:r>
              <a:rPr lang="da-DK" sz="1400" dirty="0" smtClean="0"/>
              <a:t>.</a:t>
            </a:r>
          </a:p>
          <a:p>
            <a:pPr marL="0" indent="0">
              <a:buNone/>
            </a:pPr>
            <a:endParaRPr lang="da-DK" sz="1400" dirty="0"/>
          </a:p>
          <a:p>
            <a:pPr marL="0" indent="0">
              <a:buNone/>
            </a:pPr>
            <a:r>
              <a:rPr lang="da-DK" sz="1400" b="1" u="sng" dirty="0"/>
              <a:t>Bonusinfo</a:t>
            </a:r>
            <a:r>
              <a:rPr lang="da-DK" sz="1400" b="1" dirty="0"/>
              <a:t>: </a:t>
            </a:r>
            <a:r>
              <a:rPr lang="da-DK" sz="1400" dirty="0"/>
              <a:t>Forventes at være </a:t>
            </a:r>
            <a:r>
              <a:rPr lang="da-DK" sz="1400" dirty="0" smtClean="0"/>
              <a:t>populær både blandt abonnenter og hos skolerne. Der produceres inspirationsmateriale til skoler.</a:t>
            </a:r>
          </a:p>
          <a:p>
            <a:pPr marL="0" indent="0">
              <a:buNone/>
            </a:pPr>
            <a:endParaRPr lang="da-DK" sz="1400" dirty="0"/>
          </a:p>
          <a:p>
            <a:pPr marL="0" indent="0">
              <a:buNone/>
            </a:pPr>
            <a:r>
              <a:rPr lang="da-DK" sz="1400" b="1" u="sng" dirty="0"/>
              <a:t>Indtægtspotentiale:</a:t>
            </a:r>
            <a:r>
              <a:rPr lang="da-DK" sz="1400" b="1" dirty="0"/>
              <a:t> </a:t>
            </a:r>
            <a:r>
              <a:rPr lang="da-DK" sz="1400" dirty="0" smtClean="0"/>
              <a:t>$$$</a:t>
            </a:r>
          </a:p>
          <a:p>
            <a:pPr marL="0" indent="0">
              <a:buNone/>
            </a:pPr>
            <a:endParaRPr lang="da-DK" sz="1400" u="sng" dirty="0"/>
          </a:p>
          <a:p>
            <a:pPr marL="0" indent="0">
              <a:buNone/>
            </a:pPr>
            <a:r>
              <a:rPr lang="da-DK" sz="1400" b="1" u="sng" dirty="0"/>
              <a:t>Udgifter:</a:t>
            </a:r>
            <a:r>
              <a:rPr lang="da-DK" sz="1400" b="1" dirty="0"/>
              <a:t> </a:t>
            </a:r>
            <a:r>
              <a:rPr lang="da-DK" sz="1400" dirty="0" smtClean="0"/>
              <a:t>$$$</a:t>
            </a:r>
            <a:endParaRPr lang="da-DK" sz="1400" dirty="0"/>
          </a:p>
          <a:p>
            <a:pPr marL="0" indent="0">
              <a:buNone/>
            </a:pPr>
            <a:endParaRPr lang="da-DK" sz="2000" dirty="0" smtClean="0"/>
          </a:p>
        </p:txBody>
      </p:sp>
      <p:sp>
        <p:nvSpPr>
          <p:cNvPr id="4" name="Tekstboks 3"/>
          <p:cNvSpPr txBox="1"/>
          <p:nvPr/>
        </p:nvSpPr>
        <p:spPr>
          <a:xfrm>
            <a:off x="1396626" y="1772816"/>
            <a:ext cx="3024336" cy="4185761"/>
          </a:xfrm>
          <a:prstGeom prst="rect">
            <a:avLst/>
          </a:prstGeom>
          <a:noFill/>
        </p:spPr>
        <p:txBody>
          <a:bodyPr wrap="square" rtlCol="0">
            <a:spAutoFit/>
          </a:bodyPr>
          <a:lstStyle/>
          <a:p>
            <a:r>
              <a:rPr lang="da-DK" sz="1400" b="1" u="sng" dirty="0" smtClean="0">
                <a:solidFill>
                  <a:schemeClr val="bg1">
                    <a:lumMod val="50000"/>
                  </a:schemeClr>
                </a:solidFill>
                <a:latin typeface="+mj-lt"/>
              </a:rPr>
              <a:t>Handlingsreferat: </a:t>
            </a:r>
            <a:r>
              <a:rPr lang="da-DK" sz="1400" b="1" u="sng" dirty="0">
                <a:solidFill>
                  <a:schemeClr val="bg1">
                    <a:lumMod val="50000"/>
                  </a:schemeClr>
                </a:solidFill>
              </a:rPr>
              <a:t> </a:t>
            </a:r>
            <a:endParaRPr lang="da-DK" sz="1400" b="1" u="sng" dirty="0" smtClean="0">
              <a:solidFill>
                <a:schemeClr val="bg1">
                  <a:lumMod val="50000"/>
                </a:schemeClr>
              </a:solidFill>
            </a:endParaRPr>
          </a:p>
          <a:p>
            <a:r>
              <a:rPr lang="da-DK" sz="1400" dirty="0" smtClean="0">
                <a:solidFill>
                  <a:schemeClr val="bg1">
                    <a:lumMod val="50000"/>
                  </a:schemeClr>
                </a:solidFill>
                <a:latin typeface="+mj-lt"/>
              </a:rPr>
              <a:t>Komediens </a:t>
            </a:r>
            <a:r>
              <a:rPr lang="da-DK" sz="1400" dirty="0">
                <a:solidFill>
                  <a:schemeClr val="bg1">
                    <a:lumMod val="50000"/>
                  </a:schemeClr>
                </a:solidFill>
                <a:latin typeface="+mj-lt"/>
              </a:rPr>
              <a:t>titelfigur er fæstebonde i den fiktive landsby Bjerget på </a:t>
            </a:r>
            <a:r>
              <a:rPr lang="da-DK" sz="1400" dirty="0" smtClean="0">
                <a:solidFill>
                  <a:schemeClr val="bg1">
                    <a:lumMod val="50000"/>
                  </a:schemeClr>
                </a:solidFill>
                <a:latin typeface="+mj-lt"/>
              </a:rPr>
              <a:t>Sjælland. </a:t>
            </a:r>
            <a:r>
              <a:rPr lang="da-DK" sz="1400" dirty="0" smtClean="0">
                <a:solidFill>
                  <a:schemeClr val="bg1">
                    <a:lumMod val="50000"/>
                  </a:schemeClr>
                </a:solidFill>
                <a:latin typeface="+mj-lt"/>
              </a:rPr>
              <a:t>Han er </a:t>
            </a:r>
            <a:r>
              <a:rPr lang="da-DK" sz="1400" dirty="0" smtClean="0">
                <a:solidFill>
                  <a:schemeClr val="bg1">
                    <a:lumMod val="50000"/>
                  </a:schemeClr>
                </a:solidFill>
                <a:latin typeface="+mj-lt"/>
              </a:rPr>
              <a:t>i </a:t>
            </a:r>
            <a:r>
              <a:rPr lang="da-DK" sz="1400" dirty="0">
                <a:solidFill>
                  <a:schemeClr val="bg1">
                    <a:lumMod val="50000"/>
                  </a:schemeClr>
                </a:solidFill>
                <a:latin typeface="+mj-lt"/>
              </a:rPr>
              <a:t>klemme mellem sin kone, Nille (med krabasken Mester Erik) og </a:t>
            </a:r>
            <a:r>
              <a:rPr lang="da-DK" sz="1400" dirty="0" smtClean="0">
                <a:solidFill>
                  <a:schemeClr val="bg1">
                    <a:lumMod val="50000"/>
                  </a:schemeClr>
                </a:solidFill>
                <a:latin typeface="+mj-lt"/>
              </a:rPr>
              <a:t>ridefogeden, og han ydmyges socialt </a:t>
            </a:r>
            <a:r>
              <a:rPr lang="da-DK" sz="1400" dirty="0">
                <a:solidFill>
                  <a:schemeClr val="bg1">
                    <a:lumMod val="50000"/>
                  </a:schemeClr>
                </a:solidFill>
                <a:latin typeface="+mj-lt"/>
              </a:rPr>
              <a:t>ved at konen ligger i med degnen. Han kan ikke stå lavere end han gør</a:t>
            </a:r>
            <a:r>
              <a:rPr lang="da-DK" sz="1400" dirty="0" smtClean="0">
                <a:solidFill>
                  <a:schemeClr val="bg1">
                    <a:lumMod val="50000"/>
                  </a:schemeClr>
                </a:solidFill>
                <a:latin typeface="+mj-lt"/>
              </a:rPr>
              <a:t>. I </a:t>
            </a:r>
            <a:r>
              <a:rPr lang="da-DK" sz="1400" dirty="0">
                <a:solidFill>
                  <a:schemeClr val="bg1">
                    <a:lumMod val="50000"/>
                  </a:schemeClr>
                </a:solidFill>
                <a:latin typeface="+mj-lt"/>
              </a:rPr>
              <a:t>stedet for at prøve at løse sine problemer rationelt, fortrænger han dem ved et voldsomt drikkeri – og forstærker dermed problemerne så </a:t>
            </a:r>
            <a:r>
              <a:rPr lang="da-DK" sz="1400" dirty="0" smtClean="0">
                <a:solidFill>
                  <a:schemeClr val="bg1">
                    <a:lumMod val="50000"/>
                  </a:schemeClr>
                </a:solidFill>
                <a:latin typeface="+mj-lt"/>
              </a:rPr>
              <a:t>meget, </a:t>
            </a:r>
            <a:r>
              <a:rPr lang="da-DK" sz="1400" dirty="0">
                <a:solidFill>
                  <a:schemeClr val="bg1">
                    <a:lumMod val="50000"/>
                  </a:schemeClr>
                </a:solidFill>
                <a:latin typeface="+mj-lt"/>
              </a:rPr>
              <a:t>at de på det nærmeste bliver uløselige. En meget ond cirkel er </a:t>
            </a:r>
            <a:r>
              <a:rPr lang="da-DK" sz="1400" dirty="0" smtClean="0">
                <a:solidFill>
                  <a:schemeClr val="bg1">
                    <a:lumMod val="50000"/>
                  </a:schemeClr>
                </a:solidFill>
                <a:latin typeface="+mj-lt"/>
              </a:rPr>
              <a:t>etableret.</a:t>
            </a:r>
            <a:endParaRPr lang="da-DK" sz="1400" dirty="0">
              <a:solidFill>
                <a:schemeClr val="bg1">
                  <a:lumMod val="50000"/>
                </a:schemeClr>
              </a:solidFill>
              <a:latin typeface="+mj-lt"/>
            </a:endParaRPr>
          </a:p>
          <a:p>
            <a:r>
              <a:rPr lang="da-DK" sz="1400" dirty="0" smtClean="0">
                <a:solidFill>
                  <a:schemeClr val="bg1">
                    <a:lumMod val="50000"/>
                  </a:schemeClr>
                </a:solidFill>
                <a:latin typeface="+mj-lt"/>
              </a:rPr>
              <a:t> </a:t>
            </a:r>
          </a:p>
          <a:p>
            <a:endParaRPr lang="da-DK" sz="1400" dirty="0">
              <a:latin typeface="+mj-lt"/>
            </a:endParaRPr>
          </a:p>
        </p:txBody>
      </p:sp>
    </p:spTree>
    <p:extLst>
      <p:ext uri="{BB962C8B-B14F-4D97-AF65-F5344CB8AC3E}">
        <p14:creationId xmlns:p14="http://schemas.microsoft.com/office/powerpoint/2010/main" val="127470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260648"/>
            <a:ext cx="7344816" cy="648072"/>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Hovedløs </a:t>
            </a:r>
            <a:r>
              <a:rPr lang="da-DK" sz="2800" b="1" dirty="0" smtClean="0">
                <a:effectLst/>
              </a:rPr>
              <a:t>sommer</a:t>
            </a:r>
            <a:endParaRPr lang="da-DK" sz="2800" dirty="0"/>
          </a:p>
        </p:txBody>
      </p:sp>
      <p:sp>
        <p:nvSpPr>
          <p:cNvPr id="3" name="Pladsholder til indhold 2"/>
          <p:cNvSpPr>
            <a:spLocks noGrp="1"/>
          </p:cNvSpPr>
          <p:nvPr>
            <p:ph idx="1"/>
          </p:nvPr>
        </p:nvSpPr>
        <p:spPr>
          <a:xfrm>
            <a:off x="4860032" y="1484784"/>
            <a:ext cx="3456384" cy="4353347"/>
          </a:xfrm>
        </p:spPr>
        <p:txBody>
          <a:bodyPr>
            <a:normAutofit/>
          </a:bodyPr>
          <a:lstStyle/>
          <a:p>
            <a:pPr marL="0" indent="0">
              <a:buNone/>
            </a:pPr>
            <a:r>
              <a:rPr lang="da-DK" sz="1600" b="1" u="sng" dirty="0"/>
              <a:t>Beskrivelse:</a:t>
            </a:r>
            <a:r>
              <a:rPr lang="da-DK" sz="1600" b="1" dirty="0"/>
              <a:t> </a:t>
            </a:r>
            <a:r>
              <a:rPr lang="da-DK" sz="1600" dirty="0"/>
              <a:t>Ny dansk dramatik af kendt dansk </a:t>
            </a:r>
            <a:r>
              <a:rPr lang="da-DK" sz="1600" dirty="0" smtClean="0"/>
              <a:t>forfatter Erling </a:t>
            </a:r>
            <a:r>
              <a:rPr lang="da-DK" sz="1600" dirty="0" smtClean="0"/>
              <a:t>Jepsen. Bygger på en roman </a:t>
            </a:r>
            <a:r>
              <a:rPr lang="da-DK" sz="1600" dirty="0"/>
              <a:t>af samme </a:t>
            </a:r>
            <a:r>
              <a:rPr lang="da-DK" sz="1600" dirty="0" smtClean="0"/>
              <a:t>navn</a:t>
            </a:r>
            <a:r>
              <a:rPr lang="da-DK" sz="1600" dirty="0" smtClean="0"/>
              <a:t>.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Lille Scene i </a:t>
            </a:r>
            <a:r>
              <a:rPr lang="da-DK" sz="1600" dirty="0" smtClean="0"/>
              <a:t>Skuespilhuset.</a:t>
            </a:r>
          </a:p>
          <a:p>
            <a:pPr marL="0" indent="0">
              <a:buNone/>
            </a:pPr>
            <a:endParaRPr lang="da-DK" sz="1600" dirty="0"/>
          </a:p>
          <a:p>
            <a:pPr marL="0" indent="0">
              <a:buNone/>
            </a:pPr>
            <a:r>
              <a:rPr lang="da-DK" sz="1600" b="1" u="sng" dirty="0"/>
              <a:t>Bonusinfo</a:t>
            </a:r>
            <a:r>
              <a:rPr lang="da-DK" sz="1600" b="1" dirty="0"/>
              <a:t>: </a:t>
            </a:r>
            <a:r>
              <a:rPr lang="da-DK" sz="1600" dirty="0"/>
              <a:t>Kort spilleperiode. </a:t>
            </a:r>
            <a:r>
              <a:rPr lang="da-DK" sz="1600" dirty="0" smtClean="0"/>
              <a:t>Kun tre medvirkende. Egnet </a:t>
            </a:r>
            <a:r>
              <a:rPr lang="da-DK" sz="1600" dirty="0"/>
              <a:t>til turné. Nye talenter i castet.</a:t>
            </a:r>
          </a:p>
          <a:p>
            <a:pPr marL="0" indent="0">
              <a:buNone/>
            </a:pPr>
            <a:endParaRPr lang="da-DK" sz="1600" dirty="0" smtClean="0"/>
          </a:p>
          <a:p>
            <a:pPr marL="0" indent="0">
              <a:buNone/>
            </a:pPr>
            <a:r>
              <a:rPr lang="da-DK" sz="1600" b="1" u="sng" dirty="0" smtClean="0"/>
              <a:t>Indtægtspotentiale</a:t>
            </a:r>
            <a:r>
              <a:rPr lang="da-DK" sz="1600" b="1" u="sng" dirty="0"/>
              <a:t>:</a:t>
            </a:r>
            <a:r>
              <a:rPr lang="da-DK" sz="1600" b="1" dirty="0"/>
              <a:t> </a:t>
            </a:r>
            <a:r>
              <a:rPr lang="da-DK" sz="1600" dirty="0" smtClean="0"/>
              <a:t>$/$$</a:t>
            </a:r>
            <a:endParaRPr lang="da-DK" sz="1600" u="sng" dirty="0"/>
          </a:p>
          <a:p>
            <a:pPr marL="0" indent="0">
              <a:buNone/>
            </a:pPr>
            <a:endParaRPr lang="da-DK" sz="2000" dirty="0"/>
          </a:p>
          <a:p>
            <a:pPr marL="0" indent="0">
              <a:buNone/>
            </a:pPr>
            <a:r>
              <a:rPr lang="da-DK" sz="1600" b="1" u="sng" dirty="0"/>
              <a:t>Udgifter:</a:t>
            </a:r>
            <a:r>
              <a:rPr lang="da-DK" sz="1600" b="1" dirty="0"/>
              <a:t> </a:t>
            </a:r>
            <a:r>
              <a:rPr lang="da-DK" sz="1600" dirty="0"/>
              <a:t>$$</a:t>
            </a:r>
          </a:p>
        </p:txBody>
      </p:sp>
      <p:sp>
        <p:nvSpPr>
          <p:cNvPr id="4" name="Tekstboks 3"/>
          <p:cNvSpPr txBox="1"/>
          <p:nvPr/>
        </p:nvSpPr>
        <p:spPr>
          <a:xfrm>
            <a:off x="1187624" y="1537047"/>
            <a:ext cx="2880320" cy="3754874"/>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I </a:t>
            </a:r>
            <a:r>
              <a:rPr lang="da-DK" sz="1600" i="1" dirty="0">
                <a:solidFill>
                  <a:schemeClr val="bg1">
                    <a:lumMod val="50000"/>
                  </a:schemeClr>
                </a:solidFill>
                <a:latin typeface="+mj-lt"/>
              </a:rPr>
              <a:t>Hovedløs sommer </a:t>
            </a:r>
            <a:r>
              <a:rPr lang="da-DK" sz="1600" dirty="0">
                <a:solidFill>
                  <a:schemeClr val="bg1">
                    <a:lumMod val="50000"/>
                  </a:schemeClr>
                </a:solidFill>
                <a:latin typeface="+mj-lt"/>
              </a:rPr>
              <a:t>fortæller Erling Jepsen en historie, </a:t>
            </a:r>
            <a:r>
              <a:rPr lang="da-DK" sz="1600" dirty="0" smtClean="0">
                <a:solidFill>
                  <a:schemeClr val="bg1">
                    <a:lumMod val="50000"/>
                  </a:schemeClr>
                </a:solidFill>
                <a:latin typeface="+mj-lt"/>
              </a:rPr>
              <a:t>der</a:t>
            </a:r>
            <a:r>
              <a:rPr lang="da-DK" sz="1600" dirty="0" smtClean="0">
                <a:solidFill>
                  <a:schemeClr val="bg1">
                    <a:lumMod val="50000"/>
                  </a:schemeClr>
                </a:solidFill>
                <a:latin typeface="+mj-lt"/>
              </a:rPr>
              <a:t> </a:t>
            </a:r>
            <a:r>
              <a:rPr lang="da-DK" sz="1600" dirty="0">
                <a:solidFill>
                  <a:schemeClr val="bg1">
                    <a:lumMod val="50000"/>
                  </a:schemeClr>
                </a:solidFill>
                <a:latin typeface="+mj-lt"/>
              </a:rPr>
              <a:t>både </a:t>
            </a:r>
            <a:r>
              <a:rPr lang="da-DK" sz="1600" dirty="0" smtClean="0">
                <a:solidFill>
                  <a:schemeClr val="bg1">
                    <a:lumMod val="50000"/>
                  </a:schemeClr>
                </a:solidFill>
                <a:latin typeface="+mj-lt"/>
              </a:rPr>
              <a:t>er genkendelig </a:t>
            </a:r>
            <a:r>
              <a:rPr lang="da-DK" sz="1600" dirty="0">
                <a:solidFill>
                  <a:schemeClr val="bg1">
                    <a:lumMod val="50000"/>
                  </a:schemeClr>
                </a:solidFill>
                <a:latin typeface="+mj-lt"/>
              </a:rPr>
              <a:t>og grotesk. Han giver os et troværdigt billede af </a:t>
            </a:r>
            <a:r>
              <a:rPr lang="da-DK" sz="1600" dirty="0" smtClean="0">
                <a:solidFill>
                  <a:schemeClr val="bg1">
                    <a:lumMod val="50000"/>
                  </a:schemeClr>
                </a:solidFill>
                <a:latin typeface="+mj-lt"/>
              </a:rPr>
              <a:t>en almindelig </a:t>
            </a:r>
            <a:r>
              <a:rPr lang="da-DK" sz="1600" dirty="0">
                <a:solidFill>
                  <a:schemeClr val="bg1">
                    <a:lumMod val="50000"/>
                  </a:schemeClr>
                </a:solidFill>
                <a:latin typeface="+mj-lt"/>
              </a:rPr>
              <a:t>dansk familie i et hus på landet. Men er det </a:t>
            </a:r>
            <a:r>
              <a:rPr lang="da-DK" sz="1600" dirty="0" smtClean="0">
                <a:solidFill>
                  <a:schemeClr val="bg1">
                    <a:lumMod val="50000"/>
                  </a:schemeClr>
                </a:solidFill>
                <a:latin typeface="+mj-lt"/>
              </a:rPr>
              <a:t>virkelighed eller </a:t>
            </a:r>
            <a:r>
              <a:rPr lang="da-DK" sz="1600" dirty="0">
                <a:solidFill>
                  <a:schemeClr val="bg1">
                    <a:lumMod val="50000"/>
                  </a:schemeClr>
                </a:solidFill>
                <a:latin typeface="+mj-lt"/>
              </a:rPr>
              <a:t>mareridt, når han bringer os ned i ukendte rum, dybt nede</a:t>
            </a:r>
          </a:p>
          <a:p>
            <a:r>
              <a:rPr lang="da-DK" sz="1600" dirty="0">
                <a:solidFill>
                  <a:schemeClr val="bg1">
                    <a:lumMod val="50000"/>
                  </a:schemeClr>
                </a:solidFill>
                <a:latin typeface="+mj-lt"/>
              </a:rPr>
              <a:t>under familiens store have?</a:t>
            </a:r>
          </a:p>
          <a:p>
            <a:endParaRPr lang="da-DK" sz="1400" dirty="0">
              <a:solidFill>
                <a:schemeClr val="bg1">
                  <a:lumMod val="50000"/>
                </a:schemeClr>
              </a:solidFill>
              <a:latin typeface="+mj-lt"/>
            </a:endParaRPr>
          </a:p>
        </p:txBody>
      </p:sp>
    </p:spTree>
    <p:extLst>
      <p:ext uri="{BB962C8B-B14F-4D97-AF65-F5344CB8AC3E}">
        <p14:creationId xmlns:p14="http://schemas.microsoft.com/office/powerpoint/2010/main" val="422172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60648"/>
            <a:ext cx="7128792" cy="720080"/>
          </a:xfrm>
        </p:spPr>
        <p:style>
          <a:lnRef idx="2">
            <a:schemeClr val="accent1"/>
          </a:lnRef>
          <a:fillRef idx="1">
            <a:schemeClr val="lt1"/>
          </a:fillRef>
          <a:effectRef idx="0">
            <a:schemeClr val="accent1"/>
          </a:effectRef>
          <a:fontRef idx="minor">
            <a:schemeClr val="dk1"/>
          </a:fontRef>
        </p:style>
        <p:txBody>
          <a:bodyPr/>
          <a:lstStyle/>
          <a:p>
            <a:r>
              <a:rPr lang="da-DK" sz="2800" b="1" dirty="0" err="1" smtClean="0">
                <a:effectLst/>
              </a:rPr>
              <a:t>Meine</a:t>
            </a:r>
            <a:r>
              <a:rPr lang="da-DK" sz="2800" b="1" dirty="0" smtClean="0">
                <a:effectLst/>
              </a:rPr>
              <a:t> </a:t>
            </a:r>
            <a:r>
              <a:rPr lang="da-DK" sz="2800" b="1" dirty="0" err="1" smtClean="0">
                <a:effectLst/>
              </a:rPr>
              <a:t>Schneekönigin</a:t>
            </a:r>
            <a:endParaRPr lang="da-DK" sz="2800" dirty="0"/>
          </a:p>
        </p:txBody>
      </p:sp>
      <p:sp>
        <p:nvSpPr>
          <p:cNvPr id="3" name="Pladsholder til indhold 2"/>
          <p:cNvSpPr>
            <a:spLocks noGrp="1"/>
          </p:cNvSpPr>
          <p:nvPr>
            <p:ph idx="1"/>
          </p:nvPr>
        </p:nvSpPr>
        <p:spPr>
          <a:xfrm>
            <a:off x="4860032" y="1700808"/>
            <a:ext cx="3394720" cy="4392488"/>
          </a:xfrm>
        </p:spPr>
        <p:txBody>
          <a:bodyPr>
            <a:normAutofit fontScale="92500" lnSpcReduction="20000"/>
          </a:bodyPr>
          <a:lstStyle/>
          <a:p>
            <a:pPr marL="0" indent="0">
              <a:buNone/>
            </a:pPr>
            <a:r>
              <a:rPr lang="da-DK" sz="1700" b="1" u="sng" dirty="0"/>
              <a:t>Beskrivelse:</a:t>
            </a:r>
            <a:r>
              <a:rPr lang="da-DK" sz="1700" b="1" dirty="0"/>
              <a:t> </a:t>
            </a:r>
            <a:r>
              <a:rPr lang="da-DK" sz="1700" dirty="0" smtClean="0"/>
              <a:t>Skuespil efter </a:t>
            </a:r>
            <a:r>
              <a:rPr lang="da-DK" sz="1700" dirty="0"/>
              <a:t>H.C. Andersens eventyr. </a:t>
            </a:r>
            <a:r>
              <a:rPr lang="da-DK" sz="1700" dirty="0" smtClean="0"/>
              <a:t>Gæstespil </a:t>
            </a:r>
            <a:r>
              <a:rPr lang="da-DK" sz="1700" dirty="0" smtClean="0"/>
              <a:t>af </a:t>
            </a:r>
            <a:r>
              <a:rPr lang="da-DK" sz="1700" dirty="0" smtClean="0"/>
              <a:t>det </a:t>
            </a:r>
            <a:r>
              <a:rPr lang="da-DK" sz="1700" dirty="0"/>
              <a:t>anerkendte teater </a:t>
            </a:r>
            <a:r>
              <a:rPr lang="da-DK" sz="1700" dirty="0" err="1"/>
              <a:t>Volksbühne</a:t>
            </a:r>
            <a:r>
              <a:rPr lang="da-DK" sz="1700" dirty="0"/>
              <a:t> i Berlin. Iscenesat af </a:t>
            </a:r>
            <a:r>
              <a:rPr lang="da-DK" sz="1700" dirty="0" smtClean="0"/>
              <a:t>den internationalt anerkendte, tyske stjerneinstruktør; Frank </a:t>
            </a:r>
            <a:r>
              <a:rPr lang="da-DK" sz="1700" dirty="0" err="1" smtClean="0"/>
              <a:t>Castorf</a:t>
            </a:r>
            <a:r>
              <a:rPr lang="da-DK" sz="1700" dirty="0" smtClean="0"/>
              <a:t>.</a:t>
            </a:r>
            <a:endParaRPr lang="da-DK" sz="1700" dirty="0" smtClean="0"/>
          </a:p>
          <a:p>
            <a:pPr marL="0" indent="0">
              <a:buNone/>
            </a:pPr>
            <a:r>
              <a:rPr lang="da-DK" sz="1700" dirty="0" smtClean="0"/>
              <a:t> </a:t>
            </a:r>
            <a:endParaRPr lang="da-DK" sz="1700" dirty="0"/>
          </a:p>
          <a:p>
            <a:pPr marL="0" indent="0">
              <a:buNone/>
            </a:pPr>
            <a:r>
              <a:rPr lang="da-DK" sz="1700" b="1" u="sng" dirty="0"/>
              <a:t>Scene:</a:t>
            </a:r>
            <a:r>
              <a:rPr lang="da-DK" sz="1700" b="1" dirty="0"/>
              <a:t> </a:t>
            </a:r>
            <a:r>
              <a:rPr lang="da-DK" sz="1700" dirty="0"/>
              <a:t>Skuespilhusets Store Scene</a:t>
            </a:r>
            <a:r>
              <a:rPr lang="da-DK" sz="1700" dirty="0" smtClean="0"/>
              <a:t>.</a:t>
            </a:r>
          </a:p>
          <a:p>
            <a:pPr marL="0" indent="0">
              <a:buNone/>
            </a:pPr>
            <a:endParaRPr lang="da-DK" sz="1700" dirty="0"/>
          </a:p>
          <a:p>
            <a:pPr marL="0" indent="0">
              <a:buNone/>
            </a:pPr>
            <a:r>
              <a:rPr lang="da-DK" sz="1700" b="1" u="sng" dirty="0"/>
              <a:t>Bonusinfo</a:t>
            </a:r>
            <a:r>
              <a:rPr lang="da-DK" sz="1700" b="1" dirty="0"/>
              <a:t>: </a:t>
            </a:r>
            <a:r>
              <a:rPr lang="da-DK" sz="1700" dirty="0"/>
              <a:t>Forestillingen spilles på tysk med </a:t>
            </a:r>
            <a:r>
              <a:rPr lang="da-DK" sz="1700" dirty="0" smtClean="0"/>
              <a:t>danske overtekster</a:t>
            </a:r>
            <a:r>
              <a:rPr lang="da-DK" sz="1700" dirty="0"/>
              <a:t>.  Særkampagne for studerende</a:t>
            </a:r>
            <a:r>
              <a:rPr lang="da-DK" sz="1700" dirty="0" smtClean="0"/>
              <a:t>. En titel der giver prestige indenfor branchen.</a:t>
            </a:r>
            <a:endParaRPr lang="da-DK" sz="1700" dirty="0"/>
          </a:p>
          <a:p>
            <a:pPr marL="0" indent="0">
              <a:buNone/>
            </a:pPr>
            <a:endParaRPr lang="da-DK" sz="1700" dirty="0" smtClean="0"/>
          </a:p>
          <a:p>
            <a:pPr marL="0" indent="0">
              <a:buNone/>
            </a:pPr>
            <a:r>
              <a:rPr lang="da-DK" sz="1700" b="1" u="sng" dirty="0"/>
              <a:t>Indtægtspotentiale:</a:t>
            </a:r>
            <a:r>
              <a:rPr lang="da-DK" sz="1700" b="1" dirty="0"/>
              <a:t> </a:t>
            </a:r>
            <a:r>
              <a:rPr lang="da-DK" sz="1700" dirty="0" smtClean="0"/>
              <a:t>$</a:t>
            </a:r>
          </a:p>
          <a:p>
            <a:pPr marL="0" indent="0">
              <a:buNone/>
            </a:pPr>
            <a:endParaRPr lang="da-DK" sz="1700" u="sng" dirty="0"/>
          </a:p>
          <a:p>
            <a:pPr marL="0" indent="0">
              <a:buNone/>
            </a:pPr>
            <a:r>
              <a:rPr lang="da-DK" sz="1700" b="1" u="sng" dirty="0" smtClean="0"/>
              <a:t>Udgifter:</a:t>
            </a:r>
            <a:r>
              <a:rPr lang="da-DK" sz="1700" b="1" dirty="0" smtClean="0"/>
              <a:t> </a:t>
            </a:r>
            <a:r>
              <a:rPr lang="da-DK" sz="1700" dirty="0" smtClean="0"/>
              <a:t>$$$</a:t>
            </a:r>
            <a:endParaRPr lang="da-DK" sz="1700" dirty="0"/>
          </a:p>
          <a:p>
            <a:pPr marL="0" indent="0">
              <a:buNone/>
            </a:pPr>
            <a:endParaRPr lang="da-DK" sz="2000" dirty="0" smtClean="0"/>
          </a:p>
        </p:txBody>
      </p:sp>
      <p:sp>
        <p:nvSpPr>
          <p:cNvPr id="4" name="Tekstboks 3"/>
          <p:cNvSpPr txBox="1"/>
          <p:nvPr/>
        </p:nvSpPr>
        <p:spPr>
          <a:xfrm>
            <a:off x="971600" y="1700808"/>
            <a:ext cx="3168352" cy="3539430"/>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p>
          <a:p>
            <a:r>
              <a:rPr lang="da-DK" sz="1600" dirty="0">
                <a:solidFill>
                  <a:schemeClr val="bg1">
                    <a:lumMod val="50000"/>
                  </a:schemeClr>
                </a:solidFill>
                <a:latin typeface="+mj-lt"/>
              </a:rPr>
              <a:t>I </a:t>
            </a:r>
            <a:r>
              <a:rPr lang="da-DK" sz="1600" i="1" dirty="0" err="1">
                <a:solidFill>
                  <a:schemeClr val="bg1">
                    <a:lumMod val="50000"/>
                  </a:schemeClr>
                </a:solidFill>
                <a:latin typeface="+mj-lt"/>
              </a:rPr>
              <a:t>Meine</a:t>
            </a:r>
            <a:r>
              <a:rPr lang="da-DK" sz="1600" i="1" dirty="0">
                <a:solidFill>
                  <a:schemeClr val="bg1">
                    <a:lumMod val="50000"/>
                  </a:schemeClr>
                </a:solidFill>
                <a:latin typeface="+mj-lt"/>
              </a:rPr>
              <a:t> </a:t>
            </a:r>
            <a:r>
              <a:rPr lang="da-DK" sz="1600" i="1" dirty="0" err="1">
                <a:solidFill>
                  <a:schemeClr val="bg1">
                    <a:lumMod val="50000"/>
                  </a:schemeClr>
                </a:solidFill>
                <a:latin typeface="+mj-lt"/>
              </a:rPr>
              <a:t>Schneekönigin</a:t>
            </a:r>
            <a:r>
              <a:rPr lang="da-DK" sz="1600" i="1" dirty="0">
                <a:solidFill>
                  <a:schemeClr val="bg1">
                    <a:lumMod val="50000"/>
                  </a:schemeClr>
                </a:solidFill>
                <a:latin typeface="+mj-lt"/>
              </a:rPr>
              <a:t> </a:t>
            </a:r>
            <a:r>
              <a:rPr lang="da-DK" sz="1600" dirty="0">
                <a:solidFill>
                  <a:schemeClr val="bg1">
                    <a:lumMod val="50000"/>
                  </a:schemeClr>
                </a:solidFill>
                <a:latin typeface="+mj-lt"/>
              </a:rPr>
              <a:t>er fire af H.C. Andersens eventyr fusioneret til et, og alligevel </a:t>
            </a:r>
            <a:r>
              <a:rPr lang="da-DK" sz="1600" dirty="0" smtClean="0">
                <a:solidFill>
                  <a:schemeClr val="bg1">
                    <a:lumMod val="50000"/>
                  </a:schemeClr>
                </a:solidFill>
                <a:latin typeface="+mj-lt"/>
              </a:rPr>
              <a:t>ikke. Det </a:t>
            </a:r>
            <a:r>
              <a:rPr lang="da-DK" sz="1600" dirty="0">
                <a:solidFill>
                  <a:schemeClr val="bg1">
                    <a:lumMod val="50000"/>
                  </a:schemeClr>
                </a:solidFill>
                <a:latin typeface="+mj-lt"/>
              </a:rPr>
              <a:t>er nemlig hverken </a:t>
            </a:r>
            <a:r>
              <a:rPr lang="da-DK" sz="1600" i="1" dirty="0">
                <a:solidFill>
                  <a:schemeClr val="bg1">
                    <a:lumMod val="50000"/>
                  </a:schemeClr>
                </a:solidFill>
                <a:latin typeface="+mj-lt"/>
              </a:rPr>
              <a:t>Snedronningen</a:t>
            </a:r>
            <a:r>
              <a:rPr lang="da-DK" sz="1600" dirty="0">
                <a:solidFill>
                  <a:schemeClr val="bg1">
                    <a:lumMod val="50000"/>
                  </a:schemeClr>
                </a:solidFill>
                <a:latin typeface="+mj-lt"/>
              </a:rPr>
              <a:t>, </a:t>
            </a:r>
            <a:r>
              <a:rPr lang="da-DK" sz="1600" i="1" dirty="0">
                <a:solidFill>
                  <a:schemeClr val="bg1">
                    <a:lumMod val="50000"/>
                  </a:schemeClr>
                </a:solidFill>
                <a:latin typeface="+mj-lt"/>
              </a:rPr>
              <a:t>Skyggen</a:t>
            </a:r>
            <a:r>
              <a:rPr lang="da-DK" sz="1600" dirty="0">
                <a:solidFill>
                  <a:schemeClr val="bg1">
                    <a:lumMod val="50000"/>
                  </a:schemeClr>
                </a:solidFill>
                <a:latin typeface="+mj-lt"/>
              </a:rPr>
              <a:t>, </a:t>
            </a:r>
            <a:r>
              <a:rPr lang="da-DK" sz="1600" i="1" dirty="0">
                <a:solidFill>
                  <a:schemeClr val="bg1">
                    <a:lumMod val="50000"/>
                  </a:schemeClr>
                </a:solidFill>
                <a:latin typeface="+mj-lt"/>
              </a:rPr>
              <a:t>Isjomfruen</a:t>
            </a:r>
            <a:r>
              <a:rPr lang="da-DK" sz="1600" dirty="0">
                <a:solidFill>
                  <a:schemeClr val="bg1">
                    <a:lumMod val="50000"/>
                  </a:schemeClr>
                </a:solidFill>
                <a:latin typeface="+mj-lt"/>
              </a:rPr>
              <a:t> eller </a:t>
            </a:r>
            <a:r>
              <a:rPr lang="da-DK" sz="1600" i="1" dirty="0">
                <a:solidFill>
                  <a:schemeClr val="bg1">
                    <a:lumMod val="50000"/>
                  </a:schemeClr>
                </a:solidFill>
                <a:latin typeface="+mj-lt"/>
              </a:rPr>
              <a:t>Kragen</a:t>
            </a:r>
            <a:r>
              <a:rPr lang="da-DK" sz="1600" dirty="0">
                <a:solidFill>
                  <a:schemeClr val="bg1">
                    <a:lumMod val="50000"/>
                  </a:schemeClr>
                </a:solidFill>
                <a:latin typeface="+mj-lt"/>
              </a:rPr>
              <a:t>, men det hele på en gang med udgangspunkt i H.C. Andersens biografi. For det var ikke nok kun at tale eventyrets sprog, livet skulle også bringes ind i eventyret, mener han.</a:t>
            </a:r>
          </a:p>
        </p:txBody>
      </p:sp>
    </p:spTree>
    <p:extLst>
      <p:ext uri="{BB962C8B-B14F-4D97-AF65-F5344CB8AC3E}">
        <p14:creationId xmlns:p14="http://schemas.microsoft.com/office/powerpoint/2010/main" val="398682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332656"/>
            <a:ext cx="7416824" cy="648072"/>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My Fair Lady</a:t>
            </a:r>
            <a:endParaRPr lang="da-DK" sz="2800" dirty="0"/>
          </a:p>
        </p:txBody>
      </p:sp>
      <p:sp>
        <p:nvSpPr>
          <p:cNvPr id="3" name="Pladsholder til indhold 2"/>
          <p:cNvSpPr>
            <a:spLocks noGrp="1"/>
          </p:cNvSpPr>
          <p:nvPr>
            <p:ph idx="1"/>
          </p:nvPr>
        </p:nvSpPr>
        <p:spPr>
          <a:xfrm>
            <a:off x="5220072" y="1484784"/>
            <a:ext cx="3178696" cy="4464496"/>
          </a:xfrm>
        </p:spPr>
        <p:txBody>
          <a:bodyPr/>
          <a:lstStyle/>
          <a:p>
            <a:pPr marL="0" indent="0">
              <a:buNone/>
            </a:pPr>
            <a:r>
              <a:rPr lang="da-DK" sz="1600" b="1" u="sng" dirty="0"/>
              <a:t>Beskrivelse:</a:t>
            </a:r>
            <a:r>
              <a:rPr lang="da-DK" sz="1600" b="1" dirty="0"/>
              <a:t> </a:t>
            </a:r>
            <a:r>
              <a:rPr lang="da-DK" sz="1600" dirty="0"/>
              <a:t>Stort </a:t>
            </a:r>
            <a:r>
              <a:rPr lang="da-DK" sz="1600" dirty="0" err="1"/>
              <a:t>best-selling</a:t>
            </a:r>
            <a:r>
              <a:rPr lang="da-DK" sz="1600" dirty="0"/>
              <a:t> </a:t>
            </a:r>
            <a:r>
              <a:rPr lang="da-DK" sz="1600" dirty="0" smtClean="0"/>
              <a:t>musicalhit, kendt historie.</a:t>
            </a:r>
          </a:p>
          <a:p>
            <a:pPr marL="0" indent="0">
              <a:buNone/>
            </a:pPr>
            <a:endParaRPr lang="da-DK" sz="1600" dirty="0"/>
          </a:p>
          <a:p>
            <a:pPr marL="0" indent="0">
              <a:buNone/>
            </a:pPr>
            <a:r>
              <a:rPr lang="da-DK" sz="1600" b="1" u="sng" dirty="0"/>
              <a:t>Scene:</a:t>
            </a:r>
            <a:r>
              <a:rPr lang="da-DK" sz="1600" b="1" dirty="0"/>
              <a:t> </a:t>
            </a:r>
            <a:r>
              <a:rPr lang="da-DK" sz="1600" dirty="0"/>
              <a:t>Gamle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a:t>Lang spilleperiode. Forhøjede billetpriser med storstilet salgskampagne</a:t>
            </a:r>
            <a:r>
              <a:rPr lang="da-DK" sz="1600" dirty="0" smtClean="0"/>
              <a:t>. Danske skuespillere kendt fra TV og andre teatre. </a:t>
            </a:r>
            <a:endParaRPr lang="da-DK" sz="1600" dirty="0"/>
          </a:p>
          <a:p>
            <a:pPr marL="0" indent="0">
              <a:buNone/>
            </a:pPr>
            <a:endParaRPr lang="da-DK" sz="1600" dirty="0"/>
          </a:p>
          <a:p>
            <a:pPr marL="0" indent="0">
              <a:buNone/>
            </a:pPr>
            <a:r>
              <a:rPr lang="da-DK" sz="1600" b="1" u="sng" dirty="0"/>
              <a:t>Indtægtspotentiale</a:t>
            </a:r>
            <a:r>
              <a:rPr lang="da-DK" sz="1600" b="1" dirty="0" smtClean="0"/>
              <a:t>: </a:t>
            </a:r>
            <a:r>
              <a:rPr lang="da-DK" sz="1600" dirty="0" smtClean="0"/>
              <a:t>$$$$$+</a:t>
            </a:r>
            <a:endParaRPr lang="da-DK" sz="1600" dirty="0"/>
          </a:p>
          <a:p>
            <a:pPr marL="0" indent="0">
              <a:buNone/>
            </a:pPr>
            <a:endParaRPr lang="da-DK" sz="2000" dirty="0" smtClean="0"/>
          </a:p>
          <a:p>
            <a:pPr marL="0" indent="0">
              <a:buNone/>
            </a:pPr>
            <a:r>
              <a:rPr lang="da-DK" sz="1600" b="1" u="sng" dirty="0"/>
              <a:t>Udgifter</a:t>
            </a:r>
            <a:r>
              <a:rPr lang="da-DK" sz="1600" b="1" dirty="0" smtClean="0"/>
              <a:t>: </a:t>
            </a:r>
            <a:r>
              <a:rPr lang="da-DK" sz="1600" dirty="0" smtClean="0"/>
              <a:t>$$$$$+</a:t>
            </a:r>
            <a:endParaRPr lang="da-DK" sz="1600" dirty="0"/>
          </a:p>
          <a:p>
            <a:endParaRPr lang="da-DK" dirty="0"/>
          </a:p>
        </p:txBody>
      </p:sp>
      <p:sp>
        <p:nvSpPr>
          <p:cNvPr id="4" name="Tekstboks 3"/>
          <p:cNvSpPr txBox="1"/>
          <p:nvPr/>
        </p:nvSpPr>
        <p:spPr>
          <a:xfrm>
            <a:off x="1115616" y="1556792"/>
            <a:ext cx="3240360" cy="3262432"/>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i="1" dirty="0" smtClean="0">
                <a:solidFill>
                  <a:schemeClr val="bg1">
                    <a:lumMod val="50000"/>
                  </a:schemeClr>
                </a:solidFill>
                <a:latin typeface="+mj-lt"/>
              </a:rPr>
              <a:t>My </a:t>
            </a:r>
            <a:r>
              <a:rPr lang="da-DK" sz="1600" i="1" dirty="0">
                <a:solidFill>
                  <a:schemeClr val="bg1">
                    <a:lumMod val="50000"/>
                  </a:schemeClr>
                </a:solidFill>
                <a:latin typeface="+mj-lt"/>
              </a:rPr>
              <a:t>Fair Lady </a:t>
            </a:r>
            <a:r>
              <a:rPr lang="da-DK" sz="1600" dirty="0">
                <a:solidFill>
                  <a:schemeClr val="bg1">
                    <a:lumMod val="50000"/>
                  </a:schemeClr>
                </a:solidFill>
                <a:latin typeface="+mj-lt"/>
              </a:rPr>
              <a:t>er fortællingen om blomsterpigen Eliza, som lærer at </a:t>
            </a:r>
            <a:r>
              <a:rPr lang="da-DK" sz="1600" dirty="0" smtClean="0">
                <a:solidFill>
                  <a:schemeClr val="bg1">
                    <a:lumMod val="50000"/>
                  </a:schemeClr>
                </a:solidFill>
                <a:latin typeface="+mj-lt"/>
              </a:rPr>
              <a:t>begå sig </a:t>
            </a:r>
            <a:r>
              <a:rPr lang="da-DK" sz="1600" dirty="0">
                <a:solidFill>
                  <a:schemeClr val="bg1">
                    <a:lumMod val="50000"/>
                  </a:schemeClr>
                </a:solidFill>
                <a:latin typeface="+mj-lt"/>
              </a:rPr>
              <a:t>i det bedre borgerskab, da den stivnakkede og nostalgiske </a:t>
            </a:r>
            <a:r>
              <a:rPr lang="da-DK" sz="1600" dirty="0" smtClean="0">
                <a:solidFill>
                  <a:schemeClr val="bg1">
                    <a:lumMod val="50000"/>
                  </a:schemeClr>
                </a:solidFill>
                <a:latin typeface="+mj-lt"/>
              </a:rPr>
              <a:t>professor </a:t>
            </a:r>
            <a:r>
              <a:rPr lang="da-DK" sz="1600" dirty="0" err="1" smtClean="0">
                <a:solidFill>
                  <a:schemeClr val="bg1">
                    <a:lumMod val="50000"/>
                  </a:schemeClr>
                </a:solidFill>
                <a:latin typeface="+mj-lt"/>
              </a:rPr>
              <a:t>Higgins</a:t>
            </a:r>
            <a:r>
              <a:rPr lang="da-DK" sz="1600" dirty="0" smtClean="0">
                <a:solidFill>
                  <a:schemeClr val="bg1">
                    <a:lumMod val="50000"/>
                  </a:schemeClr>
                </a:solidFill>
                <a:latin typeface="+mj-lt"/>
              </a:rPr>
              <a:t> </a:t>
            </a:r>
            <a:r>
              <a:rPr lang="da-DK" sz="1600" dirty="0">
                <a:solidFill>
                  <a:schemeClr val="bg1">
                    <a:lumMod val="50000"/>
                  </a:schemeClr>
                </a:solidFill>
                <a:latin typeface="+mj-lt"/>
              </a:rPr>
              <a:t>tager hende på en dannelsesrejse i de gamle dyder. Undervejs</a:t>
            </a:r>
          </a:p>
          <a:p>
            <a:r>
              <a:rPr lang="da-DK" sz="1600" dirty="0">
                <a:solidFill>
                  <a:schemeClr val="bg1">
                    <a:lumMod val="50000"/>
                  </a:schemeClr>
                </a:solidFill>
                <a:latin typeface="+mj-lt"/>
              </a:rPr>
              <a:t>bliver de dog begge klogere på, hvem de er, og hvad de søger i deres liv.</a:t>
            </a:r>
          </a:p>
          <a:p>
            <a:endParaRPr lang="da-DK" sz="1400" dirty="0">
              <a:solidFill>
                <a:schemeClr val="bg1">
                  <a:lumMod val="50000"/>
                </a:schemeClr>
              </a:solidFill>
              <a:latin typeface="+mj-lt"/>
            </a:endParaRPr>
          </a:p>
        </p:txBody>
      </p:sp>
    </p:spTree>
    <p:extLst>
      <p:ext uri="{BB962C8B-B14F-4D97-AF65-F5344CB8AC3E}">
        <p14:creationId xmlns:p14="http://schemas.microsoft.com/office/powerpoint/2010/main" val="347872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260648"/>
            <a:ext cx="7272808" cy="720080"/>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Jeg er ikke bange for noget</a:t>
            </a:r>
            <a:endParaRPr lang="da-DK" sz="2800" dirty="0"/>
          </a:p>
        </p:txBody>
      </p:sp>
      <p:sp>
        <p:nvSpPr>
          <p:cNvPr id="3" name="Pladsholder til indhold 2"/>
          <p:cNvSpPr>
            <a:spLocks noGrp="1"/>
          </p:cNvSpPr>
          <p:nvPr>
            <p:ph idx="1"/>
          </p:nvPr>
        </p:nvSpPr>
        <p:spPr>
          <a:xfrm>
            <a:off x="5004048" y="1556792"/>
            <a:ext cx="3096344" cy="4525963"/>
          </a:xfrm>
        </p:spPr>
        <p:txBody>
          <a:bodyPr/>
          <a:lstStyle/>
          <a:p>
            <a:pPr marL="0" indent="0">
              <a:buNone/>
            </a:pPr>
            <a:r>
              <a:rPr lang="da-DK" sz="1600" b="1" u="sng" dirty="0"/>
              <a:t>Beskrivelse:</a:t>
            </a:r>
            <a:r>
              <a:rPr lang="da-DK" sz="1600" b="1" dirty="0"/>
              <a:t> </a:t>
            </a:r>
            <a:r>
              <a:rPr lang="da-DK" sz="1600" dirty="0"/>
              <a:t>Gæstespil af Gruppe 38 fra Århus for børn fra 8 år. Visuel fortælling om spøgelser.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Lille Scene i Skuespilhuset</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a:t>Spiller kun to weekender</a:t>
            </a:r>
            <a:r>
              <a:rPr lang="da-DK" sz="1600" dirty="0" smtClean="0"/>
              <a:t>. Målrettet børnefamilier. </a:t>
            </a:r>
          </a:p>
          <a:p>
            <a:pPr marL="0" indent="0">
              <a:buNone/>
            </a:pPr>
            <a:endParaRPr lang="da-DK" sz="1600" dirty="0"/>
          </a:p>
          <a:p>
            <a:pPr marL="0" indent="0">
              <a:buNone/>
            </a:pPr>
            <a:r>
              <a:rPr lang="da-DK" sz="1600" b="1" u="sng" dirty="0"/>
              <a:t>Indtægtspotentiale:</a:t>
            </a:r>
            <a:r>
              <a:rPr lang="da-DK" sz="1600" b="1" dirty="0"/>
              <a:t> </a:t>
            </a:r>
            <a:r>
              <a:rPr lang="da-DK" sz="1600" dirty="0" smtClean="0"/>
              <a:t>$</a:t>
            </a:r>
            <a:endParaRPr lang="da-DK" sz="1600" u="sng" dirty="0"/>
          </a:p>
          <a:p>
            <a:pPr marL="0" indent="0">
              <a:buNone/>
            </a:pPr>
            <a:endParaRPr lang="da-DK" sz="1600" dirty="0" smtClean="0"/>
          </a:p>
          <a:p>
            <a:pPr marL="0" indent="0">
              <a:buNone/>
            </a:pPr>
            <a:r>
              <a:rPr lang="da-DK" sz="1600" b="1" u="sng" dirty="0" smtClean="0"/>
              <a:t>Udgifter:</a:t>
            </a:r>
            <a:r>
              <a:rPr lang="da-DK" sz="1600" b="1" dirty="0" smtClean="0"/>
              <a:t> </a:t>
            </a:r>
            <a:r>
              <a:rPr lang="da-DK" sz="1600" dirty="0" smtClean="0"/>
              <a:t>$</a:t>
            </a:r>
            <a:endParaRPr lang="da-DK" sz="1600" dirty="0"/>
          </a:p>
          <a:p>
            <a:pPr marL="0" indent="0">
              <a:buNone/>
            </a:pPr>
            <a:endParaRPr lang="da-DK" dirty="0"/>
          </a:p>
        </p:txBody>
      </p:sp>
      <p:sp>
        <p:nvSpPr>
          <p:cNvPr id="4" name="Tekstboks 3"/>
          <p:cNvSpPr txBox="1"/>
          <p:nvPr/>
        </p:nvSpPr>
        <p:spPr>
          <a:xfrm>
            <a:off x="899592" y="1625283"/>
            <a:ext cx="3168352" cy="3816429"/>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a:t>
            </a:r>
            <a:r>
              <a:rPr lang="da-DK" sz="1600" b="1" u="sng" dirty="0" smtClean="0">
                <a:solidFill>
                  <a:schemeClr val="bg1">
                    <a:lumMod val="50000"/>
                  </a:schemeClr>
                </a:solidFill>
              </a:rPr>
              <a:t>: </a:t>
            </a:r>
          </a:p>
          <a:p>
            <a:r>
              <a:rPr lang="da-DK" sz="1600" dirty="0">
                <a:solidFill>
                  <a:schemeClr val="bg1">
                    <a:lumMod val="50000"/>
                  </a:schemeClr>
                </a:solidFill>
                <a:latin typeface="+mj-lt"/>
              </a:rPr>
              <a:t>Vi </a:t>
            </a:r>
            <a:r>
              <a:rPr lang="da-DK" sz="1600" dirty="0" smtClean="0">
                <a:solidFill>
                  <a:schemeClr val="bg1">
                    <a:lumMod val="50000"/>
                  </a:schemeClr>
                </a:solidFill>
                <a:latin typeface="+mj-lt"/>
              </a:rPr>
              <a:t>véd: - at </a:t>
            </a:r>
            <a:r>
              <a:rPr lang="da-DK" sz="1600" dirty="0">
                <a:solidFill>
                  <a:schemeClr val="bg1">
                    <a:lumMod val="50000"/>
                  </a:schemeClr>
                </a:solidFill>
                <a:latin typeface="+mj-lt"/>
              </a:rPr>
              <a:t>spøgelser er usynlige, med mindre de tager et hvidt lagen over </a:t>
            </a:r>
            <a:r>
              <a:rPr lang="da-DK" sz="1600" dirty="0" smtClean="0">
                <a:solidFill>
                  <a:schemeClr val="bg1">
                    <a:lumMod val="50000"/>
                  </a:schemeClr>
                </a:solidFill>
                <a:latin typeface="+mj-lt"/>
              </a:rPr>
              <a:t>sig. </a:t>
            </a:r>
          </a:p>
          <a:p>
            <a:r>
              <a:rPr lang="da-DK" sz="1600" dirty="0" smtClean="0">
                <a:solidFill>
                  <a:schemeClr val="bg1">
                    <a:lumMod val="50000"/>
                  </a:schemeClr>
                </a:solidFill>
                <a:latin typeface="+mj-lt"/>
              </a:rPr>
              <a:t>-A</a:t>
            </a:r>
            <a:r>
              <a:rPr lang="da-DK" sz="1600" dirty="0" smtClean="0">
                <a:solidFill>
                  <a:schemeClr val="bg1">
                    <a:lumMod val="50000"/>
                  </a:schemeClr>
                </a:solidFill>
                <a:latin typeface="+mj-lt"/>
              </a:rPr>
              <a:t>t </a:t>
            </a:r>
            <a:r>
              <a:rPr lang="da-DK" sz="1600" dirty="0">
                <a:solidFill>
                  <a:schemeClr val="bg1">
                    <a:lumMod val="50000"/>
                  </a:schemeClr>
                </a:solidFill>
                <a:latin typeface="+mj-lt"/>
              </a:rPr>
              <a:t>det er bedst at gå i en stor bue udenom det forladte hus for en sikkerheds </a:t>
            </a:r>
            <a:r>
              <a:rPr lang="da-DK" sz="1600" dirty="0" smtClean="0">
                <a:solidFill>
                  <a:schemeClr val="bg1">
                    <a:lumMod val="50000"/>
                  </a:schemeClr>
                </a:solidFill>
                <a:latin typeface="+mj-lt"/>
              </a:rPr>
              <a:t>skyld. </a:t>
            </a:r>
            <a:r>
              <a:rPr lang="da-DK" sz="1600" dirty="0" smtClean="0">
                <a:solidFill>
                  <a:schemeClr val="bg1">
                    <a:lumMod val="50000"/>
                  </a:schemeClr>
                </a:solidFill>
                <a:latin typeface="+mj-lt"/>
              </a:rPr>
              <a:t>-A</a:t>
            </a:r>
            <a:r>
              <a:rPr lang="da-DK" sz="1600" dirty="0" smtClean="0">
                <a:solidFill>
                  <a:schemeClr val="bg1">
                    <a:lumMod val="50000"/>
                  </a:schemeClr>
                </a:solidFill>
                <a:latin typeface="+mj-lt"/>
              </a:rPr>
              <a:t>t </a:t>
            </a:r>
            <a:r>
              <a:rPr lang="da-DK" sz="1600" dirty="0">
                <a:solidFill>
                  <a:schemeClr val="bg1">
                    <a:lumMod val="50000"/>
                  </a:schemeClr>
                </a:solidFill>
                <a:latin typeface="+mj-lt"/>
              </a:rPr>
              <a:t>det er sjovt at klæde sig ud, og </a:t>
            </a:r>
            <a:r>
              <a:rPr lang="da-DK" sz="1600" dirty="0" smtClean="0">
                <a:solidFill>
                  <a:schemeClr val="bg1">
                    <a:lumMod val="50000"/>
                  </a:schemeClr>
                </a:solidFill>
                <a:latin typeface="+mj-lt"/>
              </a:rPr>
              <a:t>at </a:t>
            </a:r>
            <a:r>
              <a:rPr lang="da-DK" sz="1600" dirty="0">
                <a:solidFill>
                  <a:schemeClr val="bg1">
                    <a:lumMod val="50000"/>
                  </a:schemeClr>
                </a:solidFill>
                <a:latin typeface="+mj-lt"/>
              </a:rPr>
              <a:t>det er derfor julemanden ikke altid er </a:t>
            </a:r>
            <a:r>
              <a:rPr lang="da-DK" sz="1600" dirty="0" smtClean="0">
                <a:solidFill>
                  <a:schemeClr val="bg1">
                    <a:lumMod val="50000"/>
                  </a:schemeClr>
                </a:solidFill>
                <a:latin typeface="+mj-lt"/>
              </a:rPr>
              <a:t>ægte. -</a:t>
            </a:r>
            <a:r>
              <a:rPr lang="da-DK" sz="1600" dirty="0" smtClean="0">
                <a:solidFill>
                  <a:schemeClr val="bg1">
                    <a:lumMod val="50000"/>
                  </a:schemeClr>
                </a:solidFill>
                <a:latin typeface="+mj-lt"/>
              </a:rPr>
              <a:t>A</a:t>
            </a:r>
            <a:r>
              <a:rPr lang="da-DK" sz="1600" dirty="0" smtClean="0">
                <a:solidFill>
                  <a:schemeClr val="bg1">
                    <a:lumMod val="50000"/>
                  </a:schemeClr>
                </a:solidFill>
                <a:latin typeface="+mj-lt"/>
              </a:rPr>
              <a:t>t </a:t>
            </a:r>
            <a:r>
              <a:rPr lang="da-DK" sz="1600" dirty="0">
                <a:solidFill>
                  <a:schemeClr val="bg1">
                    <a:lumMod val="50000"/>
                  </a:schemeClr>
                </a:solidFill>
                <a:latin typeface="+mj-lt"/>
              </a:rPr>
              <a:t>en fugl i bur er værre, end ti på </a:t>
            </a:r>
            <a:r>
              <a:rPr lang="da-DK" sz="1600" dirty="0" smtClean="0">
                <a:solidFill>
                  <a:schemeClr val="bg1">
                    <a:lumMod val="50000"/>
                  </a:schemeClr>
                </a:solidFill>
                <a:latin typeface="+mj-lt"/>
              </a:rPr>
              <a:t>taget, </a:t>
            </a:r>
            <a:r>
              <a:rPr lang="da-DK" sz="1600" dirty="0">
                <a:solidFill>
                  <a:schemeClr val="bg1">
                    <a:lumMod val="50000"/>
                  </a:schemeClr>
                </a:solidFill>
                <a:latin typeface="+mj-lt"/>
              </a:rPr>
              <a:t>og </a:t>
            </a:r>
            <a:r>
              <a:rPr lang="da-DK" sz="1600" dirty="0" smtClean="0">
                <a:solidFill>
                  <a:schemeClr val="bg1">
                    <a:lumMod val="50000"/>
                  </a:schemeClr>
                </a:solidFill>
                <a:latin typeface="+mj-lt"/>
              </a:rPr>
              <a:t>at </a:t>
            </a:r>
            <a:r>
              <a:rPr lang="da-DK" sz="1600" dirty="0">
                <a:solidFill>
                  <a:schemeClr val="bg1">
                    <a:lumMod val="50000"/>
                  </a:schemeClr>
                </a:solidFill>
                <a:latin typeface="+mj-lt"/>
              </a:rPr>
              <a:t>det er hundrede procent sikkert, at der muligvis ikke er noget at være bange for…</a:t>
            </a:r>
            <a:endParaRPr lang="da-DK" sz="1600" dirty="0" smtClean="0">
              <a:solidFill>
                <a:schemeClr val="bg1">
                  <a:lumMod val="50000"/>
                </a:schemeClr>
              </a:solidFill>
              <a:latin typeface="+mj-lt"/>
            </a:endParaRPr>
          </a:p>
          <a:p>
            <a:endParaRPr lang="da-DK" dirty="0"/>
          </a:p>
        </p:txBody>
      </p:sp>
    </p:spTree>
    <p:extLst>
      <p:ext uri="{BB962C8B-B14F-4D97-AF65-F5344CB8AC3E}">
        <p14:creationId xmlns:p14="http://schemas.microsoft.com/office/powerpoint/2010/main" val="164198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260648"/>
            <a:ext cx="6768752" cy="648072"/>
          </a:xfrm>
        </p:spPr>
        <p:style>
          <a:lnRef idx="2">
            <a:schemeClr val="accent1"/>
          </a:lnRef>
          <a:fillRef idx="1">
            <a:schemeClr val="lt1"/>
          </a:fillRef>
          <a:effectRef idx="0">
            <a:schemeClr val="accent1"/>
          </a:effectRef>
          <a:fontRef idx="minor">
            <a:schemeClr val="dk1"/>
          </a:fontRef>
        </p:style>
        <p:txBody>
          <a:bodyPr/>
          <a:lstStyle/>
          <a:p>
            <a:r>
              <a:rPr lang="da-DK" dirty="0">
                <a:effectLst/>
              </a:rPr>
              <a:t/>
            </a:r>
            <a:br>
              <a:rPr lang="da-DK" dirty="0">
                <a:effectLst/>
              </a:rPr>
            </a:br>
            <a:r>
              <a:rPr lang="da-DK" sz="2800" b="1" dirty="0">
                <a:effectLst/>
              </a:rPr>
              <a:t>Fanny og Alexander</a:t>
            </a:r>
            <a:endParaRPr lang="da-DK" sz="2800" dirty="0"/>
          </a:p>
        </p:txBody>
      </p:sp>
      <p:sp>
        <p:nvSpPr>
          <p:cNvPr id="3" name="Pladsholder til indhold 2"/>
          <p:cNvSpPr>
            <a:spLocks noGrp="1"/>
          </p:cNvSpPr>
          <p:nvPr>
            <p:ph idx="1"/>
          </p:nvPr>
        </p:nvSpPr>
        <p:spPr>
          <a:xfrm>
            <a:off x="4572000" y="1556792"/>
            <a:ext cx="3322712" cy="4464496"/>
          </a:xfrm>
        </p:spPr>
        <p:txBody>
          <a:bodyPr>
            <a:normAutofit lnSpcReduction="10000"/>
          </a:bodyPr>
          <a:lstStyle/>
          <a:p>
            <a:pPr marL="0" indent="0">
              <a:buNone/>
            </a:pPr>
            <a:r>
              <a:rPr lang="da-DK" sz="1600" b="1" u="sng" dirty="0"/>
              <a:t>Beskrivelse:</a:t>
            </a:r>
            <a:r>
              <a:rPr lang="da-DK" sz="1600" b="1" dirty="0"/>
              <a:t> </a:t>
            </a:r>
            <a:r>
              <a:rPr lang="da-DK" sz="1600" dirty="0"/>
              <a:t>Ingmar Bergman-drama kendt fra film og tv, </a:t>
            </a:r>
            <a:r>
              <a:rPr lang="da-DK" sz="1600" dirty="0" smtClean="0"/>
              <a:t>ofte opfattet som </a:t>
            </a:r>
            <a:r>
              <a:rPr lang="da-DK" sz="1600" dirty="0"/>
              <a:t>en slags familieforestilling. </a:t>
            </a:r>
            <a:endParaRPr lang="da-DK" sz="1600" dirty="0" smtClean="0"/>
          </a:p>
          <a:p>
            <a:pPr marL="0" indent="0">
              <a:buNone/>
            </a:pPr>
            <a:endParaRPr lang="da-DK" sz="1600" dirty="0"/>
          </a:p>
          <a:p>
            <a:pPr marL="0" indent="0">
              <a:buNone/>
            </a:pPr>
            <a:r>
              <a:rPr lang="da-DK" sz="1600" b="1" u="sng" dirty="0"/>
              <a:t>Scene:</a:t>
            </a:r>
            <a:r>
              <a:rPr lang="da-DK" sz="1600" b="1" dirty="0"/>
              <a:t> </a:t>
            </a:r>
            <a:r>
              <a:rPr lang="da-DK" sz="1600" dirty="0"/>
              <a:t>Skuespilhusets Store Scene</a:t>
            </a:r>
            <a:r>
              <a:rPr lang="da-DK" sz="1600" dirty="0" smtClean="0"/>
              <a:t>.</a:t>
            </a:r>
          </a:p>
          <a:p>
            <a:pPr marL="0" indent="0">
              <a:buNone/>
            </a:pPr>
            <a:endParaRPr lang="da-DK" sz="1600" dirty="0"/>
          </a:p>
          <a:p>
            <a:pPr marL="0" indent="0">
              <a:buNone/>
            </a:pPr>
            <a:r>
              <a:rPr lang="da-DK" sz="1600" b="1" u="sng" dirty="0"/>
              <a:t>Bonusinfo</a:t>
            </a:r>
            <a:r>
              <a:rPr lang="da-DK" sz="1600" b="1" dirty="0"/>
              <a:t>: </a:t>
            </a:r>
            <a:r>
              <a:rPr lang="da-DK" sz="1600" dirty="0"/>
              <a:t>Ghita Nørby spiller en af hovedrollerne</a:t>
            </a:r>
            <a:r>
              <a:rPr lang="da-DK" sz="1600" dirty="0" smtClean="0"/>
              <a:t>. Der er både </a:t>
            </a:r>
            <a:r>
              <a:rPr lang="da-DK" sz="1600" dirty="0" smtClean="0"/>
              <a:t>egne og gæstende</a:t>
            </a:r>
            <a:r>
              <a:rPr lang="da-DK" sz="1600" dirty="0" smtClean="0"/>
              <a:t> </a:t>
            </a:r>
            <a:r>
              <a:rPr lang="da-DK" sz="1600" dirty="0" smtClean="0"/>
              <a:t>kunstnere på scenen i et stort cast med 17 medvirkende. </a:t>
            </a:r>
          </a:p>
          <a:p>
            <a:pPr marL="0" indent="0">
              <a:buNone/>
            </a:pPr>
            <a:endParaRPr lang="da-DK" sz="1600" dirty="0"/>
          </a:p>
          <a:p>
            <a:pPr marL="0" indent="0">
              <a:buNone/>
            </a:pPr>
            <a:r>
              <a:rPr lang="da-DK" sz="1600" b="1" u="sng" dirty="0"/>
              <a:t>Indtægtspotentiale:</a:t>
            </a:r>
            <a:r>
              <a:rPr lang="da-DK" sz="1600" b="1" dirty="0"/>
              <a:t> </a:t>
            </a:r>
            <a:r>
              <a:rPr lang="da-DK" sz="1600" dirty="0" smtClean="0"/>
              <a:t>$$$</a:t>
            </a:r>
          </a:p>
          <a:p>
            <a:pPr marL="0" indent="0">
              <a:buNone/>
            </a:pPr>
            <a:endParaRPr lang="da-DK" sz="1600" u="sng" dirty="0"/>
          </a:p>
          <a:p>
            <a:pPr marL="0" indent="0">
              <a:buNone/>
            </a:pPr>
            <a:r>
              <a:rPr lang="da-DK" sz="1600" b="1" u="sng" dirty="0" smtClean="0"/>
              <a:t>Udgifter</a:t>
            </a:r>
            <a:r>
              <a:rPr lang="da-DK" sz="1600" b="1" dirty="0" smtClean="0"/>
              <a:t>: </a:t>
            </a:r>
            <a:r>
              <a:rPr lang="da-DK" sz="1600" dirty="0" smtClean="0"/>
              <a:t>$$$$</a:t>
            </a:r>
            <a:endParaRPr lang="da-DK" sz="1600" dirty="0"/>
          </a:p>
          <a:p>
            <a:pPr marL="0" indent="0">
              <a:buNone/>
            </a:pPr>
            <a:endParaRPr lang="da-DK" sz="2000" dirty="0"/>
          </a:p>
          <a:p>
            <a:endParaRPr lang="da-DK" dirty="0"/>
          </a:p>
        </p:txBody>
      </p:sp>
      <p:sp>
        <p:nvSpPr>
          <p:cNvPr id="4" name="Tekstboks 3"/>
          <p:cNvSpPr txBox="1"/>
          <p:nvPr/>
        </p:nvSpPr>
        <p:spPr>
          <a:xfrm>
            <a:off x="1259632" y="1628800"/>
            <a:ext cx="2808312" cy="3785652"/>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Julen </a:t>
            </a:r>
            <a:r>
              <a:rPr lang="da-DK" sz="1600" dirty="0">
                <a:solidFill>
                  <a:schemeClr val="bg1">
                    <a:lumMod val="50000"/>
                  </a:schemeClr>
                </a:solidFill>
                <a:latin typeface="+mj-lt"/>
              </a:rPr>
              <a:t>fejres hos den teatertossede </a:t>
            </a:r>
            <a:r>
              <a:rPr lang="da-DK" sz="1600" dirty="0" smtClean="0">
                <a:solidFill>
                  <a:schemeClr val="bg1">
                    <a:lumMod val="50000"/>
                  </a:schemeClr>
                </a:solidFill>
                <a:latin typeface="+mj-lt"/>
              </a:rPr>
              <a:t>familie Ekdahl</a:t>
            </a:r>
            <a:r>
              <a:rPr lang="da-DK" sz="1600" dirty="0">
                <a:solidFill>
                  <a:schemeClr val="bg1">
                    <a:lumMod val="50000"/>
                  </a:schemeClr>
                </a:solidFill>
                <a:latin typeface="+mj-lt"/>
              </a:rPr>
              <a:t>. Den godmodige Oscar, og </a:t>
            </a:r>
            <a:r>
              <a:rPr lang="da-DK" sz="1600" dirty="0" smtClean="0">
                <a:solidFill>
                  <a:schemeClr val="bg1">
                    <a:lumMod val="50000"/>
                  </a:schemeClr>
                </a:solidFill>
                <a:latin typeface="+mj-lt"/>
              </a:rPr>
              <a:t>hans smukke </a:t>
            </a:r>
            <a:r>
              <a:rPr lang="da-DK" sz="1600" dirty="0">
                <a:solidFill>
                  <a:schemeClr val="bg1">
                    <a:lumMod val="50000"/>
                  </a:schemeClr>
                </a:solidFill>
                <a:latin typeface="+mj-lt"/>
              </a:rPr>
              <a:t>hustru Emilie har børnene </a:t>
            </a:r>
            <a:r>
              <a:rPr lang="da-DK" sz="1600" dirty="0" smtClean="0">
                <a:solidFill>
                  <a:schemeClr val="bg1">
                    <a:lumMod val="50000"/>
                  </a:schemeClr>
                </a:solidFill>
                <a:latin typeface="+mj-lt"/>
              </a:rPr>
              <a:t>Fanny og </a:t>
            </a:r>
            <a:r>
              <a:rPr lang="da-DK" sz="1600" dirty="0">
                <a:solidFill>
                  <a:schemeClr val="bg1">
                    <a:lumMod val="50000"/>
                  </a:schemeClr>
                </a:solidFill>
                <a:latin typeface="+mj-lt"/>
              </a:rPr>
              <a:t>Alexander. Deres tilværelse ændres </a:t>
            </a:r>
            <a:r>
              <a:rPr lang="da-DK" sz="1600" dirty="0" smtClean="0">
                <a:solidFill>
                  <a:schemeClr val="bg1">
                    <a:lumMod val="50000"/>
                  </a:schemeClr>
                </a:solidFill>
                <a:latin typeface="+mj-lt"/>
              </a:rPr>
              <a:t>radikalt, da </a:t>
            </a:r>
            <a:r>
              <a:rPr lang="da-DK" sz="1600" dirty="0">
                <a:solidFill>
                  <a:schemeClr val="bg1">
                    <a:lumMod val="50000"/>
                  </a:schemeClr>
                </a:solidFill>
                <a:latin typeface="+mj-lt"/>
              </a:rPr>
              <a:t>Oscar under en teaterprøve </a:t>
            </a:r>
            <a:r>
              <a:rPr lang="da-DK" sz="1600" dirty="0" smtClean="0">
                <a:solidFill>
                  <a:schemeClr val="bg1">
                    <a:lumMod val="50000"/>
                  </a:schemeClr>
                </a:solidFill>
                <a:latin typeface="+mj-lt"/>
              </a:rPr>
              <a:t>falder om </a:t>
            </a:r>
            <a:r>
              <a:rPr lang="da-DK" sz="1600" dirty="0">
                <a:solidFill>
                  <a:schemeClr val="bg1">
                    <a:lumMod val="50000"/>
                  </a:schemeClr>
                </a:solidFill>
                <a:latin typeface="+mj-lt"/>
              </a:rPr>
              <a:t>og </a:t>
            </a:r>
            <a:r>
              <a:rPr lang="da-DK" sz="1600" dirty="0" smtClean="0">
                <a:solidFill>
                  <a:schemeClr val="bg1">
                    <a:lumMod val="50000"/>
                  </a:schemeClr>
                </a:solidFill>
                <a:latin typeface="+mj-lt"/>
              </a:rPr>
              <a:t>dør, </a:t>
            </a:r>
            <a:r>
              <a:rPr lang="da-DK" sz="1600" dirty="0">
                <a:solidFill>
                  <a:schemeClr val="bg1">
                    <a:lumMod val="50000"/>
                  </a:schemeClr>
                </a:solidFill>
                <a:latin typeface="+mj-lt"/>
              </a:rPr>
              <a:t>og Emilie lader sig </a:t>
            </a:r>
            <a:r>
              <a:rPr lang="da-DK" sz="1600" dirty="0" smtClean="0">
                <a:solidFill>
                  <a:schemeClr val="bg1">
                    <a:lumMod val="50000"/>
                  </a:schemeClr>
                </a:solidFill>
                <a:latin typeface="+mj-lt"/>
              </a:rPr>
              <a:t>charmere af </a:t>
            </a:r>
            <a:r>
              <a:rPr lang="da-DK" sz="1600" dirty="0">
                <a:solidFill>
                  <a:schemeClr val="bg1">
                    <a:lumMod val="50000"/>
                  </a:schemeClr>
                </a:solidFill>
                <a:latin typeface="+mj-lt"/>
              </a:rPr>
              <a:t>den strenge biskop Edvard </a:t>
            </a:r>
            <a:r>
              <a:rPr lang="da-DK" sz="1600" dirty="0" err="1" smtClean="0">
                <a:solidFill>
                  <a:schemeClr val="bg1">
                    <a:lumMod val="50000"/>
                  </a:schemeClr>
                </a:solidFill>
                <a:latin typeface="+mj-lt"/>
              </a:rPr>
              <a:t>Vergerus</a:t>
            </a:r>
            <a:r>
              <a:rPr lang="da-DK" sz="1600" dirty="0" smtClean="0">
                <a:solidFill>
                  <a:schemeClr val="bg1">
                    <a:lumMod val="50000"/>
                  </a:schemeClr>
                </a:solidFill>
                <a:latin typeface="+mj-lt"/>
              </a:rPr>
              <a:t>, som </a:t>
            </a:r>
            <a:r>
              <a:rPr lang="da-DK" sz="1600" dirty="0">
                <a:solidFill>
                  <a:schemeClr val="bg1">
                    <a:lumMod val="50000"/>
                  </a:schemeClr>
                </a:solidFill>
                <a:latin typeface="+mj-lt"/>
              </a:rPr>
              <a:t>hun gifter sig med. </a:t>
            </a:r>
          </a:p>
          <a:p>
            <a:r>
              <a:rPr lang="da-DK" sz="1600" dirty="0" smtClean="0">
                <a:solidFill>
                  <a:schemeClr val="bg1">
                    <a:lumMod val="50000"/>
                  </a:schemeClr>
                </a:solidFill>
                <a:latin typeface="+mj-lt"/>
              </a:rPr>
              <a:t> </a:t>
            </a:r>
            <a:endParaRPr lang="da-DK" sz="1600" dirty="0">
              <a:solidFill>
                <a:schemeClr val="bg1">
                  <a:lumMod val="50000"/>
                </a:schemeClr>
              </a:solidFill>
              <a:latin typeface="+mj-lt"/>
            </a:endParaRPr>
          </a:p>
        </p:txBody>
      </p:sp>
    </p:spTree>
    <p:extLst>
      <p:ext uri="{BB962C8B-B14F-4D97-AF65-F5344CB8AC3E}">
        <p14:creationId xmlns:p14="http://schemas.microsoft.com/office/powerpoint/2010/main" val="407601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188640"/>
            <a:ext cx="6840760" cy="576064"/>
          </a:xfrm>
        </p:spPr>
        <p:style>
          <a:lnRef idx="2">
            <a:schemeClr val="accent1"/>
          </a:lnRef>
          <a:fillRef idx="1">
            <a:schemeClr val="lt1"/>
          </a:fillRef>
          <a:effectRef idx="0">
            <a:schemeClr val="accent1"/>
          </a:effectRef>
          <a:fontRef idx="minor">
            <a:schemeClr val="dk1"/>
          </a:fontRef>
        </p:style>
        <p:txBody>
          <a:bodyPr/>
          <a:lstStyle/>
          <a:p>
            <a:r>
              <a:rPr lang="da-DK" sz="4800" b="1" dirty="0" smtClean="0">
                <a:effectLst/>
              </a:rPr>
              <a:t> </a:t>
            </a:r>
            <a:r>
              <a:rPr lang="da-DK" sz="4800" dirty="0">
                <a:effectLst/>
              </a:rPr>
              <a:t/>
            </a:r>
            <a:br>
              <a:rPr lang="da-DK" sz="4800" dirty="0">
                <a:effectLst/>
              </a:rPr>
            </a:br>
            <a:r>
              <a:rPr lang="da-DK" sz="2800" b="1" dirty="0">
                <a:effectLst/>
              </a:rPr>
              <a:t>Hærværk</a:t>
            </a:r>
            <a:endParaRPr lang="da-DK" sz="2800" dirty="0"/>
          </a:p>
        </p:txBody>
      </p:sp>
      <p:sp>
        <p:nvSpPr>
          <p:cNvPr id="3" name="Pladsholder til indhold 2"/>
          <p:cNvSpPr>
            <a:spLocks noGrp="1"/>
          </p:cNvSpPr>
          <p:nvPr>
            <p:ph idx="1"/>
          </p:nvPr>
        </p:nvSpPr>
        <p:spPr>
          <a:xfrm>
            <a:off x="4644008" y="1340768"/>
            <a:ext cx="3456384" cy="4525963"/>
          </a:xfrm>
        </p:spPr>
        <p:txBody>
          <a:bodyPr>
            <a:normAutofit fontScale="55000" lnSpcReduction="20000"/>
          </a:bodyPr>
          <a:lstStyle/>
          <a:p>
            <a:pPr marL="0" indent="0">
              <a:buNone/>
            </a:pPr>
            <a:r>
              <a:rPr lang="da-DK" sz="2600" b="1" u="sng" dirty="0"/>
              <a:t>Beskrivelse</a:t>
            </a:r>
            <a:r>
              <a:rPr lang="da-DK" sz="2300" b="1" u="sng" dirty="0"/>
              <a:t>:</a:t>
            </a:r>
            <a:r>
              <a:rPr lang="da-DK" sz="2300" b="1" dirty="0"/>
              <a:t> </a:t>
            </a:r>
            <a:r>
              <a:rPr lang="da-DK" sz="2600" dirty="0"/>
              <a:t>Dramatisering af Tom Kristensen berømte romanværk</a:t>
            </a:r>
            <a:r>
              <a:rPr lang="da-DK" sz="2600" dirty="0" smtClean="0"/>
              <a:t>.</a:t>
            </a:r>
          </a:p>
          <a:p>
            <a:pPr marL="0" indent="0">
              <a:buNone/>
            </a:pPr>
            <a:r>
              <a:rPr lang="da-DK" sz="2600" dirty="0" smtClean="0"/>
              <a:t> </a:t>
            </a:r>
            <a:endParaRPr lang="da-DK" sz="2600" dirty="0"/>
          </a:p>
          <a:p>
            <a:pPr marL="0" indent="0">
              <a:buNone/>
            </a:pPr>
            <a:r>
              <a:rPr lang="da-DK" sz="2600" b="1" u="sng" dirty="0"/>
              <a:t>Scene:</a:t>
            </a:r>
            <a:r>
              <a:rPr lang="da-DK" sz="2600" b="1" dirty="0"/>
              <a:t> </a:t>
            </a:r>
            <a:r>
              <a:rPr lang="da-DK" sz="2600" dirty="0"/>
              <a:t>Skuespilhusets Store Scene</a:t>
            </a:r>
            <a:r>
              <a:rPr lang="da-DK" sz="2600" dirty="0" smtClean="0"/>
              <a:t>.</a:t>
            </a:r>
          </a:p>
          <a:p>
            <a:pPr marL="0" indent="0">
              <a:buNone/>
            </a:pPr>
            <a:endParaRPr lang="da-DK" sz="2600" dirty="0"/>
          </a:p>
          <a:p>
            <a:pPr marL="0" indent="0">
              <a:buNone/>
            </a:pPr>
            <a:r>
              <a:rPr lang="da-DK" sz="2600" b="1" u="sng" dirty="0"/>
              <a:t>Bonusinfo</a:t>
            </a:r>
            <a:r>
              <a:rPr lang="da-DK" sz="2600" b="1" dirty="0"/>
              <a:t>: </a:t>
            </a:r>
            <a:r>
              <a:rPr lang="da-DK" sz="2600" dirty="0"/>
              <a:t>Samarbejde med </a:t>
            </a:r>
            <a:r>
              <a:rPr lang="da-DK" sz="2600" dirty="0" smtClean="0"/>
              <a:t>Skuespilhusets bar</a:t>
            </a:r>
            <a:r>
              <a:rPr lang="da-DK" sz="2600" dirty="0" smtClean="0"/>
              <a:t> </a:t>
            </a:r>
            <a:r>
              <a:rPr lang="da-DK" sz="2600" dirty="0"/>
              <a:t>om </a:t>
            </a:r>
            <a:r>
              <a:rPr lang="da-DK" sz="2600" dirty="0" smtClean="0"/>
              <a:t>‘Hærværk-bar</a:t>
            </a:r>
            <a:r>
              <a:rPr lang="da-DK" sz="2600" dirty="0" smtClean="0"/>
              <a:t>’</a:t>
            </a:r>
            <a:r>
              <a:rPr lang="da-DK" sz="2600" dirty="0" smtClean="0"/>
              <a:t> </a:t>
            </a:r>
            <a:r>
              <a:rPr lang="da-DK" sz="2600" dirty="0"/>
              <a:t>i foyeren, hvor man kan drikke øl efter forestillingen. Særlig skoleforestilling </a:t>
            </a:r>
            <a:r>
              <a:rPr lang="da-DK" sz="2600" dirty="0" smtClean="0"/>
              <a:t>for gymnasieelever </a:t>
            </a:r>
            <a:r>
              <a:rPr lang="da-DK" sz="2600" dirty="0"/>
              <a:t>og særkampagne for studerende. </a:t>
            </a:r>
            <a:r>
              <a:rPr lang="da-DK" sz="2600" dirty="0" smtClean="0"/>
              <a:t>Spilles af Skuespilhusets eget ensemble. </a:t>
            </a:r>
            <a:r>
              <a:rPr lang="da-DK" sz="2600" dirty="0"/>
              <a:t>Der produceres inspirationsmaterialer til skoler.</a:t>
            </a:r>
          </a:p>
          <a:p>
            <a:pPr marL="0" indent="0">
              <a:buNone/>
            </a:pPr>
            <a:endParaRPr lang="da-DK" sz="2300" dirty="0"/>
          </a:p>
          <a:p>
            <a:pPr marL="0" indent="0">
              <a:buNone/>
            </a:pPr>
            <a:r>
              <a:rPr lang="da-DK" sz="2600" b="1" u="sng" dirty="0"/>
              <a:t>Indtægtspotentiale:</a:t>
            </a:r>
            <a:r>
              <a:rPr lang="da-DK" sz="2600" b="1" dirty="0"/>
              <a:t> </a:t>
            </a:r>
            <a:r>
              <a:rPr lang="da-DK" sz="2600" dirty="0" smtClean="0"/>
              <a:t>$$</a:t>
            </a:r>
          </a:p>
          <a:p>
            <a:pPr marL="0" indent="0">
              <a:buNone/>
            </a:pPr>
            <a:endParaRPr lang="da-DK" sz="2600" u="sng" dirty="0"/>
          </a:p>
          <a:p>
            <a:pPr marL="0" indent="0">
              <a:buNone/>
            </a:pPr>
            <a:r>
              <a:rPr lang="da-DK" sz="2600" b="1" u="sng" dirty="0" smtClean="0"/>
              <a:t>Udgifter:</a:t>
            </a:r>
            <a:r>
              <a:rPr lang="da-DK" sz="2600" b="1" dirty="0" smtClean="0"/>
              <a:t> </a:t>
            </a:r>
            <a:r>
              <a:rPr lang="da-DK" sz="2600" dirty="0" smtClean="0"/>
              <a:t>$$$</a:t>
            </a:r>
            <a:endParaRPr lang="da-DK" sz="2600" dirty="0"/>
          </a:p>
          <a:p>
            <a:pPr marL="0" indent="0">
              <a:buNone/>
            </a:pPr>
            <a:endParaRPr lang="da-DK" dirty="0"/>
          </a:p>
        </p:txBody>
      </p:sp>
      <p:sp>
        <p:nvSpPr>
          <p:cNvPr id="4" name="Tekstboks 3"/>
          <p:cNvSpPr txBox="1"/>
          <p:nvPr/>
        </p:nvSpPr>
        <p:spPr>
          <a:xfrm>
            <a:off x="1216759" y="1412776"/>
            <a:ext cx="2664296" cy="4001095"/>
          </a:xfrm>
          <a:prstGeom prst="rect">
            <a:avLst/>
          </a:prstGeom>
          <a:noFill/>
        </p:spPr>
        <p:txBody>
          <a:bodyPr wrap="square" rtlCol="0">
            <a:spAutoFit/>
          </a:bodyPr>
          <a:lstStyle/>
          <a:p>
            <a:r>
              <a:rPr lang="da-DK" sz="1600" b="1" u="sng" dirty="0" smtClean="0">
                <a:solidFill>
                  <a:schemeClr val="bg1">
                    <a:lumMod val="50000"/>
                  </a:schemeClr>
                </a:solidFill>
                <a:latin typeface="+mj-lt"/>
              </a:rPr>
              <a:t>Handlingsreferat: </a:t>
            </a:r>
          </a:p>
          <a:p>
            <a:r>
              <a:rPr lang="da-DK" sz="1600" dirty="0" smtClean="0">
                <a:solidFill>
                  <a:schemeClr val="bg1">
                    <a:lumMod val="50000"/>
                  </a:schemeClr>
                </a:solidFill>
                <a:latin typeface="+mj-lt"/>
              </a:rPr>
              <a:t>Tom </a:t>
            </a:r>
            <a:r>
              <a:rPr lang="da-DK" sz="1600" dirty="0">
                <a:solidFill>
                  <a:schemeClr val="bg1">
                    <a:lumMod val="50000"/>
                  </a:schemeClr>
                </a:solidFill>
                <a:latin typeface="+mj-lt"/>
              </a:rPr>
              <a:t>Kristensens </a:t>
            </a:r>
            <a:r>
              <a:rPr lang="da-DK" sz="1600" dirty="0" err="1" smtClean="0">
                <a:solidFill>
                  <a:schemeClr val="bg1">
                    <a:lumMod val="50000"/>
                  </a:schemeClr>
                </a:solidFill>
                <a:latin typeface="+mj-lt"/>
              </a:rPr>
              <a:t>nyklassiske</a:t>
            </a:r>
            <a:r>
              <a:rPr lang="da-DK" sz="1600" dirty="0" smtClean="0">
                <a:solidFill>
                  <a:schemeClr val="bg1">
                    <a:lumMod val="50000"/>
                  </a:schemeClr>
                </a:solidFill>
                <a:latin typeface="+mj-lt"/>
              </a:rPr>
              <a:t> roman </a:t>
            </a:r>
            <a:r>
              <a:rPr lang="da-DK" sz="1600" i="1" dirty="0" smtClean="0">
                <a:solidFill>
                  <a:schemeClr val="bg1">
                    <a:lumMod val="50000"/>
                  </a:schemeClr>
                </a:solidFill>
                <a:latin typeface="+mj-lt"/>
              </a:rPr>
              <a:t>Hærværk</a:t>
            </a:r>
            <a:r>
              <a:rPr lang="da-DK" sz="1600" dirty="0">
                <a:solidFill>
                  <a:schemeClr val="bg1">
                    <a:lumMod val="50000"/>
                  </a:schemeClr>
                </a:solidFill>
                <a:latin typeface="+mj-lt"/>
              </a:rPr>
              <a:t>. </a:t>
            </a:r>
            <a:r>
              <a:rPr lang="da-DK" sz="1600" dirty="0" err="1">
                <a:solidFill>
                  <a:schemeClr val="bg1">
                    <a:lumMod val="50000"/>
                  </a:schemeClr>
                </a:solidFill>
                <a:latin typeface="+mj-lt"/>
              </a:rPr>
              <a:t>Jastrau</a:t>
            </a:r>
            <a:r>
              <a:rPr lang="da-DK" sz="1600" dirty="0">
                <a:solidFill>
                  <a:schemeClr val="bg1">
                    <a:lumMod val="50000"/>
                  </a:schemeClr>
                </a:solidFill>
                <a:latin typeface="+mj-lt"/>
              </a:rPr>
              <a:t> kæmper </a:t>
            </a:r>
            <a:r>
              <a:rPr lang="da-DK" sz="1600" dirty="0" smtClean="0">
                <a:solidFill>
                  <a:schemeClr val="bg1">
                    <a:lumMod val="50000"/>
                  </a:schemeClr>
                </a:solidFill>
                <a:latin typeface="+mj-lt"/>
              </a:rPr>
              <a:t>for at </a:t>
            </a:r>
            <a:r>
              <a:rPr lang="da-DK" sz="1600" dirty="0">
                <a:solidFill>
                  <a:schemeClr val="bg1">
                    <a:lumMod val="50000"/>
                  </a:schemeClr>
                </a:solidFill>
                <a:latin typeface="+mj-lt"/>
              </a:rPr>
              <a:t>forene sin fortid som kommunist </a:t>
            </a:r>
            <a:r>
              <a:rPr lang="da-DK" sz="1600" dirty="0" smtClean="0">
                <a:solidFill>
                  <a:schemeClr val="bg1">
                    <a:lumMod val="50000"/>
                  </a:schemeClr>
                </a:solidFill>
                <a:latin typeface="+mj-lt"/>
              </a:rPr>
              <a:t>med en </a:t>
            </a:r>
            <a:r>
              <a:rPr lang="da-DK" sz="1600" dirty="0">
                <a:solidFill>
                  <a:schemeClr val="bg1">
                    <a:lumMod val="50000"/>
                  </a:schemeClr>
                </a:solidFill>
                <a:latin typeface="+mj-lt"/>
              </a:rPr>
              <a:t>borgerlig tilværelse. Da han møder </a:t>
            </a:r>
            <a:r>
              <a:rPr lang="da-DK" sz="1600" dirty="0" smtClean="0">
                <a:solidFill>
                  <a:schemeClr val="bg1">
                    <a:lumMod val="50000"/>
                  </a:schemeClr>
                </a:solidFill>
                <a:latin typeface="+mj-lt"/>
              </a:rPr>
              <a:t>den unge </a:t>
            </a:r>
            <a:r>
              <a:rPr lang="da-DK" sz="1600" dirty="0">
                <a:solidFill>
                  <a:schemeClr val="bg1">
                    <a:lumMod val="50000"/>
                  </a:schemeClr>
                </a:solidFill>
                <a:latin typeface="+mj-lt"/>
              </a:rPr>
              <a:t>digter Steffensen, finder </a:t>
            </a:r>
            <a:r>
              <a:rPr lang="da-DK" sz="1600" dirty="0" err="1">
                <a:solidFill>
                  <a:schemeClr val="bg1">
                    <a:lumMod val="50000"/>
                  </a:schemeClr>
                </a:solidFill>
                <a:latin typeface="+mj-lt"/>
              </a:rPr>
              <a:t>Jastrau</a:t>
            </a:r>
            <a:r>
              <a:rPr lang="da-DK" sz="1600" dirty="0">
                <a:solidFill>
                  <a:schemeClr val="bg1">
                    <a:lumMod val="50000"/>
                  </a:schemeClr>
                </a:solidFill>
                <a:latin typeface="+mj-lt"/>
              </a:rPr>
              <a:t> </a:t>
            </a:r>
            <a:r>
              <a:rPr lang="da-DK" sz="1600" dirty="0" smtClean="0">
                <a:solidFill>
                  <a:schemeClr val="bg1">
                    <a:lumMod val="50000"/>
                  </a:schemeClr>
                </a:solidFill>
                <a:latin typeface="+mj-lt"/>
              </a:rPr>
              <a:t>en åndsfalle</a:t>
            </a:r>
            <a:r>
              <a:rPr lang="da-DK" sz="1600" dirty="0">
                <a:solidFill>
                  <a:schemeClr val="bg1">
                    <a:lumMod val="50000"/>
                  </a:schemeClr>
                </a:solidFill>
                <a:latin typeface="+mj-lt"/>
              </a:rPr>
              <a:t>, og i alkoholens tåger </a:t>
            </a:r>
            <a:r>
              <a:rPr lang="da-DK" sz="1600" dirty="0" smtClean="0">
                <a:solidFill>
                  <a:schemeClr val="bg1">
                    <a:lumMod val="50000"/>
                  </a:schemeClr>
                </a:solidFill>
                <a:latin typeface="+mj-lt"/>
              </a:rPr>
              <a:t>genopstår </a:t>
            </a:r>
            <a:r>
              <a:rPr lang="da-DK" sz="1600" dirty="0" err="1" smtClean="0">
                <a:solidFill>
                  <a:schemeClr val="bg1">
                    <a:lumMod val="50000"/>
                  </a:schemeClr>
                </a:solidFill>
                <a:latin typeface="+mj-lt"/>
              </a:rPr>
              <a:t>Jastrau</a:t>
            </a:r>
            <a:r>
              <a:rPr lang="da-DK" sz="1600" dirty="0" smtClean="0">
                <a:solidFill>
                  <a:schemeClr val="bg1">
                    <a:lumMod val="50000"/>
                  </a:schemeClr>
                </a:solidFill>
                <a:latin typeface="+mj-lt"/>
              </a:rPr>
              <a:t> </a:t>
            </a:r>
            <a:r>
              <a:rPr lang="da-DK" sz="1600" dirty="0">
                <a:solidFill>
                  <a:schemeClr val="bg1">
                    <a:lumMod val="50000"/>
                  </a:schemeClr>
                </a:solidFill>
                <a:latin typeface="+mj-lt"/>
              </a:rPr>
              <a:t>i sin kamp mod institutionen, </a:t>
            </a:r>
            <a:r>
              <a:rPr lang="da-DK" sz="1600" dirty="0" smtClean="0">
                <a:solidFill>
                  <a:schemeClr val="bg1">
                    <a:lumMod val="50000"/>
                  </a:schemeClr>
                </a:solidFill>
                <a:latin typeface="+mj-lt"/>
              </a:rPr>
              <a:t>religionen og </a:t>
            </a:r>
            <a:r>
              <a:rPr lang="da-DK" sz="1600" dirty="0">
                <a:solidFill>
                  <a:schemeClr val="bg1">
                    <a:lumMod val="50000"/>
                  </a:schemeClr>
                </a:solidFill>
                <a:latin typeface="+mj-lt"/>
              </a:rPr>
              <a:t>sig selv.</a:t>
            </a:r>
          </a:p>
          <a:p>
            <a:endParaRPr lang="da-DK" sz="1400" dirty="0">
              <a:latin typeface="+mj-lt"/>
            </a:endParaRPr>
          </a:p>
        </p:txBody>
      </p:sp>
    </p:spTree>
    <p:extLst>
      <p:ext uri="{BB962C8B-B14F-4D97-AF65-F5344CB8AC3E}">
        <p14:creationId xmlns:p14="http://schemas.microsoft.com/office/powerpoint/2010/main" val="1481886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1528</Words>
  <Application>Microsoft Office PowerPoint</Application>
  <PresentationFormat>Skærmshow (4:3)</PresentationFormat>
  <Paragraphs>166</Paragraphs>
  <Slides>13</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13</vt:i4>
      </vt:variant>
    </vt:vector>
  </HeadingPairs>
  <TitlesOfParts>
    <vt:vector size="19" baseType="lpstr">
      <vt:lpstr>Arial</vt:lpstr>
      <vt:lpstr>Calibri</vt:lpstr>
      <vt:lpstr>Century Gothic</vt:lpstr>
      <vt:lpstr>Courier New</vt:lpstr>
      <vt:lpstr>Palatino Linotype</vt:lpstr>
      <vt:lpstr>Executive</vt:lpstr>
      <vt:lpstr>  Et dukkehjem</vt:lpstr>
      <vt:lpstr>  Macbeth</vt:lpstr>
      <vt:lpstr>  Jeppe på Bjerget</vt:lpstr>
      <vt:lpstr> Hovedløs sommer</vt:lpstr>
      <vt:lpstr>Meine Schneekönigin</vt:lpstr>
      <vt:lpstr> My Fair Lady</vt:lpstr>
      <vt:lpstr> Jeg er ikke bange for noget</vt:lpstr>
      <vt:lpstr> Fanny og Alexander</vt:lpstr>
      <vt:lpstr>  Hærværk</vt:lpstr>
      <vt:lpstr> Døden</vt:lpstr>
      <vt:lpstr> Festen</vt:lpstr>
      <vt:lpstr>Metamorfoser </vt:lpstr>
      <vt:lpstr> Håndværkerne</vt:lpstr>
    </vt:vector>
  </TitlesOfParts>
  <Company>Det Kongelige Teater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Solveig Pedersen</dc:creator>
  <cp:lastModifiedBy>Premilla Hesdorf</cp:lastModifiedBy>
  <cp:revision>69</cp:revision>
  <dcterms:created xsi:type="dcterms:W3CDTF">2015-02-06T15:23:44Z</dcterms:created>
  <dcterms:modified xsi:type="dcterms:W3CDTF">2016-06-28T11:49:53Z</dcterms:modified>
</cp:coreProperties>
</file>